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50"/>
  </p:notesMasterIdLst>
  <p:sldIdLst>
    <p:sldId id="507" r:id="rId2"/>
    <p:sldId id="257" r:id="rId3"/>
    <p:sldId id="304" r:id="rId4"/>
    <p:sldId id="508" r:id="rId5"/>
    <p:sldId id="509" r:id="rId6"/>
    <p:sldId id="510" r:id="rId7"/>
    <p:sldId id="511" r:id="rId8"/>
    <p:sldId id="513" r:id="rId9"/>
    <p:sldId id="512" r:id="rId10"/>
    <p:sldId id="514" r:id="rId11"/>
    <p:sldId id="515" r:id="rId12"/>
    <p:sldId id="516" r:id="rId13"/>
    <p:sldId id="518" r:id="rId14"/>
    <p:sldId id="519" r:id="rId15"/>
    <p:sldId id="520" r:id="rId16"/>
    <p:sldId id="521" r:id="rId17"/>
    <p:sldId id="517" r:id="rId18"/>
    <p:sldId id="522" r:id="rId19"/>
    <p:sldId id="523" r:id="rId20"/>
    <p:sldId id="524" r:id="rId21"/>
    <p:sldId id="526" r:id="rId22"/>
    <p:sldId id="525" r:id="rId23"/>
    <p:sldId id="527" r:id="rId24"/>
    <p:sldId id="528" r:id="rId25"/>
    <p:sldId id="529" r:id="rId26"/>
    <p:sldId id="530" r:id="rId27"/>
    <p:sldId id="531" r:id="rId28"/>
    <p:sldId id="533" r:id="rId29"/>
    <p:sldId id="532" r:id="rId30"/>
    <p:sldId id="534" r:id="rId31"/>
    <p:sldId id="536" r:id="rId32"/>
    <p:sldId id="537" r:id="rId33"/>
    <p:sldId id="538" r:id="rId34"/>
    <p:sldId id="539" r:id="rId35"/>
    <p:sldId id="535" r:id="rId36"/>
    <p:sldId id="540" r:id="rId37"/>
    <p:sldId id="541" r:id="rId38"/>
    <p:sldId id="542" r:id="rId39"/>
    <p:sldId id="543" r:id="rId40"/>
    <p:sldId id="544" r:id="rId41"/>
    <p:sldId id="545" r:id="rId42"/>
    <p:sldId id="546" r:id="rId43"/>
    <p:sldId id="547" r:id="rId44"/>
    <p:sldId id="548" r:id="rId45"/>
    <p:sldId id="549" r:id="rId46"/>
    <p:sldId id="550" r:id="rId47"/>
    <p:sldId id="552" r:id="rId48"/>
    <p:sldId id="553" r:id="rId49"/>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5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39986E-C4A9-4748-9AA3-76184F1E6B67}" type="datetimeFigureOut">
              <a:rPr lang="zh-TW" altLang="en-US" smtClean="0"/>
              <a:t>2020/6/18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4B3FA5-2FF9-4AC2-8F92-178D4F7D5A1A}" type="slidenum">
              <a:rPr lang="zh-TW" altLang="en-US" smtClean="0"/>
              <a:t>‹#›</a:t>
            </a:fld>
            <a:endParaRPr lang="zh-TW" altLang="en-US"/>
          </a:p>
        </p:txBody>
      </p:sp>
    </p:spTree>
    <p:extLst>
      <p:ext uri="{BB962C8B-B14F-4D97-AF65-F5344CB8AC3E}">
        <p14:creationId xmlns:p14="http://schemas.microsoft.com/office/powerpoint/2010/main" val="206640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C4B3FA5-2FF9-4AC2-8F92-178D4F7D5A1A}" type="slidenum">
              <a:rPr lang="zh-TW" altLang="en-US" smtClean="0"/>
              <a:t>2</a:t>
            </a:fld>
            <a:endParaRPr lang="zh-TW" altLang="en-US"/>
          </a:p>
        </p:txBody>
      </p:sp>
    </p:spTree>
    <p:extLst>
      <p:ext uri="{BB962C8B-B14F-4D97-AF65-F5344CB8AC3E}">
        <p14:creationId xmlns:p14="http://schemas.microsoft.com/office/powerpoint/2010/main" val="3373471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9144000" cy="1470025"/>
          </a:xfrm>
          <a:solidFill>
            <a:srgbClr val="FFFFFF">
              <a:alpha val="80000"/>
            </a:srgbClr>
          </a:solidFill>
        </p:spPr>
        <p:txBody>
          <a:bodyPr/>
          <a:lstStyle>
            <a:lvl1pPr algn="ctr">
              <a:defRPr b="1">
                <a:solidFill>
                  <a:schemeClr val="tx1"/>
                </a:solidFill>
              </a:defRPr>
            </a:lvl1pPr>
          </a:lstStyle>
          <a:p>
            <a:r>
              <a:rPr lang="zh-TW" altLang="en-US"/>
              <a:t>按一下以編輯母片標題樣式</a:t>
            </a:r>
            <a:endParaRPr lang="en-GB" dirty="0"/>
          </a:p>
        </p:txBody>
      </p:sp>
      <p:sp>
        <p:nvSpPr>
          <p:cNvPr id="3" name="Subtitle 2"/>
          <p:cNvSpPr>
            <a:spLocks noGrp="1"/>
          </p:cNvSpPr>
          <p:nvPr>
            <p:ph type="subTitle" idx="1"/>
          </p:nvPr>
        </p:nvSpPr>
        <p:spPr>
          <a:xfrm>
            <a:off x="1371600" y="3687167"/>
            <a:ext cx="6400800" cy="1974081"/>
          </a:xfrm>
          <a:noFill/>
        </p:spPr>
        <p:txBody>
          <a:bodyPr>
            <a:normAutofit/>
          </a:bodyPr>
          <a:lstStyle>
            <a:lvl1pPr marL="0" indent="0" algn="ctr">
              <a:buNone/>
              <a:defRPr sz="4000" b="1" cap="none" spc="0" baseline="0">
                <a:ln w="10160">
                  <a:solidFill>
                    <a:srgbClr val="C00000"/>
                  </a:solidFill>
                  <a:prstDash val="solid"/>
                </a:ln>
                <a:solidFill>
                  <a:srgbClr val="FFFFFF"/>
                </a:solidFill>
                <a:effectLst>
                  <a:outerShdw blurRad="50800" dist="38100" dir="18900000" algn="bl" rotWithShape="0">
                    <a:prstClr val="black">
                      <a:alpha val="40000"/>
                    </a:prstClr>
                  </a:outerShdw>
                </a:effectLst>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GB" dirty="0"/>
          </a:p>
        </p:txBody>
      </p:sp>
      <p:sp>
        <p:nvSpPr>
          <p:cNvPr id="4" name="Date Placeholder 3"/>
          <p:cNvSpPr>
            <a:spLocks noGrp="1"/>
          </p:cNvSpPr>
          <p:nvPr>
            <p:ph type="dt" sz="half" idx="10"/>
          </p:nvPr>
        </p:nvSpPr>
        <p:spPr/>
        <p:txBody>
          <a:bodyPr/>
          <a:lstStyle/>
          <a:p>
            <a:fld id="{DBAF653E-6E6D-4518-866B-B9039B08FB30}"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pic>
        <p:nvPicPr>
          <p:cNvPr id="14" name="圖片 13">
            <a:extLst>
              <a:ext uri="{FF2B5EF4-FFF2-40B4-BE49-F238E27FC236}">
                <a16:creationId xmlns:a16="http://schemas.microsoft.com/office/drawing/2014/main" id="{D030F321-9F8E-4C28-AEDC-DF0E2C52044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3441" y="6397413"/>
            <a:ext cx="1197192" cy="412825"/>
          </a:xfrm>
          <a:prstGeom prst="rect">
            <a:avLst/>
          </a:prstGeom>
        </p:spPr>
      </p:pic>
      <p:sp>
        <p:nvSpPr>
          <p:cNvPr id="15" name="矩形 14">
            <a:extLst>
              <a:ext uri="{FF2B5EF4-FFF2-40B4-BE49-F238E27FC236}">
                <a16:creationId xmlns:a16="http://schemas.microsoft.com/office/drawing/2014/main" id="{2870A37F-FD5A-4C96-A667-E34D75473DDF}"/>
              </a:ext>
            </a:extLst>
          </p:cNvPr>
          <p:cNvSpPr/>
          <p:nvPr/>
        </p:nvSpPr>
        <p:spPr>
          <a:xfrm>
            <a:off x="1693177" y="6390593"/>
            <a:ext cx="6174432" cy="369332"/>
          </a:xfrm>
          <a:prstGeom prst="rect">
            <a:avLst/>
          </a:prstGeom>
        </p:spPr>
        <p:txBody>
          <a:bodyPr wrap="square">
            <a:spAutoFit/>
          </a:bodyPr>
          <a:lstStyle/>
          <a:p>
            <a:r>
              <a:rPr lang="zh-TW" altLang="en-US" b="1" cap="none" spc="0" dirty="0">
                <a:ln w="10160">
                  <a:noFill/>
                  <a:prstDash val="solid"/>
                </a:ln>
                <a:solidFill>
                  <a:srgbClr val="FFFFFF"/>
                </a:solidFill>
                <a:effectLst>
                  <a:outerShdw blurRad="38100" dist="22860" dir="5400000" algn="tl" rotWithShape="0">
                    <a:srgbClr val="000000">
                      <a:alpha val="30000"/>
                    </a:srgbClr>
                  </a:outerShdw>
                </a:effectLst>
                <a:latin typeface="標楷體" panose="03000509000000000000" pitchFamily="65" charset="-120"/>
                <a:ea typeface="標楷體" panose="03000509000000000000" pitchFamily="65" charset="-120"/>
              </a:rPr>
              <a:t>本內容僅供授課使用，禁止提供網路下載、重製或翻印。</a:t>
            </a:r>
          </a:p>
        </p:txBody>
      </p:sp>
    </p:spTree>
    <p:extLst>
      <p:ext uri="{BB962C8B-B14F-4D97-AF65-F5344CB8AC3E}">
        <p14:creationId xmlns:p14="http://schemas.microsoft.com/office/powerpoint/2010/main" val="716040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9A55347-7492-478B-A930-48783128551D}" type="datetime1">
              <a:rPr lang="en-GB" altLang="zh-TW" smtClean="0"/>
              <a:t>18/06/2020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824228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77643170-7083-4DD0-A8BA-2AE069E691F9}"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68935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2A01CF78-DA4B-47DE-9761-7B916BE10280}"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14556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zh-TW" altLang="en-US"/>
              <a:t>按一下以編輯母片標題樣式</a:t>
            </a:r>
            <a:endParaRPr lang="en-GB"/>
          </a:p>
        </p:txBody>
      </p:sp>
      <p:sp>
        <p:nvSpPr>
          <p:cNvPr id="3" name="Content Placeholder 2"/>
          <p:cNvSpPr>
            <a:spLocks noGrp="1"/>
          </p:cNvSpPr>
          <p:nvPr>
            <p:ph idx="1"/>
          </p:nvPr>
        </p:nvSpPr>
        <p:spPr>
          <a:noFill/>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Date Placeholder 3"/>
          <p:cNvSpPr>
            <a:spLocks noGrp="1"/>
          </p:cNvSpPr>
          <p:nvPr>
            <p:ph type="dt" sz="half" idx="10"/>
          </p:nvPr>
        </p:nvSpPr>
        <p:spPr/>
        <p:txBody>
          <a:bodyPr/>
          <a:lstStyle/>
          <a:p>
            <a:fld id="{059FE38E-94A7-40BE-82C4-BCA1E1250D7E}"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03730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例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6"/>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2AFC2BC-3FAA-45CB-80CF-22AC8721781F}"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305281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練習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562869"/>
            <a:ext cx="7772400" cy="786011"/>
          </a:xfrm>
        </p:spPr>
        <p:txBody>
          <a:bodyPr anchor="t"/>
          <a:lstStyle>
            <a:lvl1pPr algn="l">
              <a:defRPr sz="4000" b="1" cap="all">
                <a:solidFill>
                  <a:schemeClr val="accent3"/>
                </a:solidFill>
                <a:effectLst/>
              </a:defRPr>
            </a:lvl1pPr>
          </a:lstStyle>
          <a:p>
            <a:r>
              <a:rPr lang="zh-TW" altLang="en-US"/>
              <a:t>按一下以編輯母片標題樣式</a:t>
            </a:r>
            <a:endParaRPr lang="en-GB" dirty="0"/>
          </a:p>
        </p:txBody>
      </p:sp>
      <p:sp>
        <p:nvSpPr>
          <p:cNvPr id="3" name="Text Placeholder 2"/>
          <p:cNvSpPr>
            <a:spLocks noGrp="1"/>
          </p:cNvSpPr>
          <p:nvPr>
            <p:ph type="body" idx="1" hasCustomPrompt="1"/>
          </p:nvPr>
        </p:nvSpPr>
        <p:spPr>
          <a:xfrm>
            <a:off x="722313" y="2492896"/>
            <a:ext cx="7772400" cy="3744416"/>
          </a:xfrm>
          <a:noFill/>
        </p:spPr>
        <p:txBody>
          <a:bodyPr anchor="t" anchorCtr="0">
            <a:normAutofit/>
          </a:bodyPr>
          <a:lstStyle>
            <a:lvl1pPr marL="0" indent="0">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7788A3-D1B9-4CE8-A1EA-848FA65B1FBB}" type="datetime1">
              <a:rPr lang="en-GB" altLang="zh-TW" smtClean="0"/>
              <a:t>18/06/2020</a:t>
            </a:fld>
            <a:endParaRPr lang="en-GB"/>
          </a:p>
        </p:txBody>
      </p:sp>
      <p:sp>
        <p:nvSpPr>
          <p:cNvPr id="5" name="Footer Placeholder 4"/>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583887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Content Placeholder 2"/>
          <p:cNvSpPr>
            <a:spLocks noGrp="1"/>
          </p:cNvSpPr>
          <p:nvPr>
            <p:ph sz="half" idx="1"/>
          </p:nvPr>
        </p:nvSpPr>
        <p:spPr>
          <a:xfrm>
            <a:off x="457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Content Placeholder 3"/>
          <p:cNvSpPr>
            <a:spLocks noGrp="1"/>
          </p:cNvSpPr>
          <p:nvPr>
            <p:ph sz="half" idx="2"/>
          </p:nvPr>
        </p:nvSpPr>
        <p:spPr>
          <a:xfrm>
            <a:off x="4648200" y="1340768"/>
            <a:ext cx="4038600" cy="504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Date Placeholder 4"/>
          <p:cNvSpPr>
            <a:spLocks noGrp="1"/>
          </p:cNvSpPr>
          <p:nvPr>
            <p:ph type="dt" sz="half" idx="10"/>
          </p:nvPr>
        </p:nvSpPr>
        <p:spPr/>
        <p:txBody>
          <a:bodyPr/>
          <a:lstStyle/>
          <a:p>
            <a:fld id="{9930E7C0-3788-4E30-97B4-50DB86839068}" type="datetime1">
              <a:rPr lang="en-GB" altLang="zh-TW" smtClean="0"/>
              <a:t>18/06/2020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1167179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7" name="Date Placeholder 6"/>
          <p:cNvSpPr>
            <a:spLocks noGrp="1"/>
          </p:cNvSpPr>
          <p:nvPr>
            <p:ph type="dt" sz="half" idx="10"/>
          </p:nvPr>
        </p:nvSpPr>
        <p:spPr/>
        <p:txBody>
          <a:bodyPr/>
          <a:lstStyle/>
          <a:p>
            <a:fld id="{CAA8373A-FCA4-44C6-8ACA-C96988AB27B2}" type="datetime1">
              <a:rPr lang="en-GB" altLang="zh-TW" smtClean="0"/>
              <a:t>18/06/2020</a:t>
            </a:fld>
            <a:endParaRPr lang="en-GB"/>
          </a:p>
        </p:txBody>
      </p:sp>
      <p:sp>
        <p:nvSpPr>
          <p:cNvPr id="8" name="Footer Placeholder 7"/>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9" name="Slide Number Placeholder 8"/>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72175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GB"/>
          </a:p>
        </p:txBody>
      </p:sp>
      <p:sp>
        <p:nvSpPr>
          <p:cNvPr id="3" name="Date Placeholder 2"/>
          <p:cNvSpPr>
            <a:spLocks noGrp="1"/>
          </p:cNvSpPr>
          <p:nvPr>
            <p:ph type="dt" sz="half" idx="10"/>
          </p:nvPr>
        </p:nvSpPr>
        <p:spPr/>
        <p:txBody>
          <a:bodyPr/>
          <a:lstStyle/>
          <a:p>
            <a:fld id="{76FB0AA8-9282-4B8C-AF40-B0500CD17CAF}" type="datetime1">
              <a:rPr lang="en-GB" altLang="zh-TW" smtClean="0"/>
              <a:t>18/06/2020</a:t>
            </a:fld>
            <a:endParaRPr lang="en-GB"/>
          </a:p>
        </p:txBody>
      </p:sp>
      <p:sp>
        <p:nvSpPr>
          <p:cNvPr id="4" name="Footer Placeholder 3"/>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Slide Number Placeholder 4"/>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3873719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FA339-3432-401A-8F21-EAA74709AE91}" type="datetime1">
              <a:rPr lang="en-GB" altLang="zh-TW" smtClean="0"/>
              <a:t>18/06/2020</a:t>
            </a:fld>
            <a:endParaRPr lang="en-GB"/>
          </a:p>
        </p:txBody>
      </p:sp>
      <p:sp>
        <p:nvSpPr>
          <p:cNvPr id="3" name="Footer Placeholder 2"/>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4" name="Slide Number Placeholder 3"/>
          <p:cNvSpPr>
            <a:spLocks noGrp="1"/>
          </p:cNvSpPr>
          <p:nvPr>
            <p:ph type="sldNum" sz="quarter" idx="12"/>
          </p:nvPr>
        </p:nvSpPr>
        <p:spPr/>
        <p:txBody>
          <a:bodyPr/>
          <a:lstStyle/>
          <a:p>
            <a:fld id="{FFF700D2-071F-440E-A3FF-180D34BA4EC8}" type="slidenum">
              <a:rPr lang="en-GB" smtClean="0"/>
              <a:t>‹#›</a:t>
            </a:fld>
            <a:endParaRPr lang="en-GB"/>
          </a:p>
        </p:txBody>
      </p:sp>
      <p:sp>
        <p:nvSpPr>
          <p:cNvPr id="5" name="文字方塊 4">
            <a:extLst>
              <a:ext uri="{FF2B5EF4-FFF2-40B4-BE49-F238E27FC236}">
                <a16:creationId xmlns:a16="http://schemas.microsoft.com/office/drawing/2014/main" id="{8388EC06-B2B8-4298-9DAC-3282C24A5E1B}"/>
              </a:ext>
            </a:extLst>
          </p:cNvPr>
          <p:cNvSpPr txBox="1"/>
          <p:nvPr userDrawn="1"/>
        </p:nvSpPr>
        <p:spPr>
          <a:xfrm>
            <a:off x="395288" y="6381750"/>
            <a:ext cx="792162" cy="276225"/>
          </a:xfrm>
          <a:prstGeom prst="rect">
            <a:avLst/>
          </a:prstGeom>
          <a:noFill/>
        </p:spPr>
        <p:txBody>
          <a:bodyPr>
            <a:spAutoFit/>
          </a:bodyPr>
          <a:lstStyle/>
          <a:p>
            <a:pPr fontAlgn="auto">
              <a:spcBef>
                <a:spcPts val="0"/>
              </a:spcBef>
              <a:spcAft>
                <a:spcPts val="0"/>
              </a:spcAft>
              <a:defRPr/>
            </a:pPr>
            <a:r>
              <a:rPr kumimoji="0" lang="en-US" altLang="zh-TW" sz="1200" b="1" dirty="0">
                <a:latin typeface="+mn-lt"/>
                <a:ea typeface="+mn-ea"/>
              </a:rPr>
              <a:t>P</a:t>
            </a:r>
            <a:endParaRPr kumimoji="0" lang="zh-TW" altLang="en-US" sz="1200" b="1" dirty="0">
              <a:latin typeface="+mn-lt"/>
              <a:ea typeface="+mn-ea"/>
            </a:endParaRPr>
          </a:p>
        </p:txBody>
      </p:sp>
    </p:spTree>
    <p:extLst>
      <p:ext uri="{BB962C8B-B14F-4D97-AF65-F5344CB8AC3E}">
        <p14:creationId xmlns:p14="http://schemas.microsoft.com/office/powerpoint/2010/main" val="322241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EA94DEE-8156-4B0B-999A-A0342C7D4774}" type="datetime1">
              <a:rPr lang="en-GB" altLang="zh-TW" smtClean="0"/>
              <a:t>18/06/2020</a:t>
            </a:fld>
            <a:endParaRPr lang="en-GB"/>
          </a:p>
        </p:txBody>
      </p:sp>
      <p:sp>
        <p:nvSpPr>
          <p:cNvPr id="6" name="Footer Placeholder 5"/>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7" name="Slide Number Placeholder 6"/>
          <p:cNvSpPr>
            <a:spLocks noGrp="1"/>
          </p:cNvSpPr>
          <p:nvPr>
            <p:ph type="sldNum" sz="quarter" idx="12"/>
          </p:nvPr>
        </p:nvSpPr>
        <p:spPr/>
        <p:txBody>
          <a:bodyPr/>
          <a:lstStyle/>
          <a:p>
            <a:fld id="{FFF700D2-071F-440E-A3FF-180D34BA4EC8}" type="slidenum">
              <a:rPr lang="en-GB" smtClean="0"/>
              <a:t>‹#›</a:t>
            </a:fld>
            <a:endParaRPr lang="en-GB"/>
          </a:p>
        </p:txBody>
      </p:sp>
    </p:spTree>
    <p:extLst>
      <p:ext uri="{BB962C8B-B14F-4D97-AF65-F5344CB8AC3E}">
        <p14:creationId xmlns:p14="http://schemas.microsoft.com/office/powerpoint/2010/main" val="2124635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E4EA4B9-35B9-40E5-95AA-90241BA1F8D5}"/>
              </a:ext>
            </a:extLst>
          </p:cNvPr>
          <p:cNvSpPr/>
          <p:nvPr/>
        </p:nvSpPr>
        <p:spPr>
          <a:xfrm>
            <a:off x="0" y="0"/>
            <a:ext cx="8028384" cy="126876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a:p>
        </p:txBody>
      </p:sp>
      <p:sp>
        <p:nvSpPr>
          <p:cNvPr id="3" name="Text Placeholder 2"/>
          <p:cNvSpPr>
            <a:spLocks noGrp="1"/>
          </p:cNvSpPr>
          <p:nvPr>
            <p:ph type="body" idx="1"/>
          </p:nvPr>
        </p:nvSpPr>
        <p:spPr>
          <a:xfrm>
            <a:off x="457200" y="1340768"/>
            <a:ext cx="8229600" cy="5015582"/>
          </a:xfrm>
          <a:prstGeom prst="rect">
            <a:avLst/>
          </a:prstGeom>
          <a:solidFill>
            <a:schemeClr val="bg1"/>
          </a:solidFill>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dirty="0"/>
          </a:p>
        </p:txBody>
      </p:sp>
      <p:sp>
        <p:nvSpPr>
          <p:cNvPr id="4" name="Date Placeholder 3"/>
          <p:cNvSpPr>
            <a:spLocks noGrp="1"/>
          </p:cNvSpPr>
          <p:nvPr>
            <p:ph type="dt" sz="half" idx="2"/>
          </p:nvPr>
        </p:nvSpPr>
        <p:spPr>
          <a:xfrm>
            <a:off x="1666874" y="6381328"/>
            <a:ext cx="1392957" cy="365125"/>
          </a:xfrm>
          <a:prstGeom prst="rect">
            <a:avLst/>
          </a:prstGeom>
        </p:spPr>
        <p:txBody>
          <a:bodyPr vert="horz" lIns="91440" tIns="45720" rIns="91440" bIns="45720" rtlCol="0" anchor="ctr"/>
          <a:lstStyle>
            <a:lvl1pPr algn="l">
              <a:defRPr sz="1200" b="1">
                <a:solidFill>
                  <a:schemeClr val="tx1"/>
                </a:solidFill>
              </a:defRPr>
            </a:lvl1pPr>
          </a:lstStyle>
          <a:p>
            <a:fld id="{FD1F1F14-668D-4875-9EB4-02F325B1182E}" type="datetime1">
              <a:rPr lang="en-GB" altLang="zh-TW" smtClean="0"/>
              <a:t>18/06/2020</a:t>
            </a:fld>
            <a:endParaRPr lang="en-GB"/>
          </a:p>
        </p:txBody>
      </p:sp>
      <p:sp>
        <p:nvSpPr>
          <p:cNvPr id="5" name="Footer Placeholder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b="1">
                <a:solidFill>
                  <a:schemeClr val="tx1"/>
                </a:solidFill>
              </a:defRPr>
            </a:lvl1pPr>
          </a:lstStyle>
          <a:p>
            <a:r>
              <a:rPr lang="zh-TW" altLang="en-US"/>
              <a:t>第</a:t>
            </a:r>
            <a:r>
              <a:rPr lang="en-US" altLang="zh-TW"/>
              <a:t>12</a:t>
            </a:r>
            <a:r>
              <a:rPr lang="zh-TW" altLang="en-US"/>
              <a:t>章  角動量與靜力平衡</a:t>
            </a:r>
            <a:endParaRPr lang="en-GB"/>
          </a:p>
        </p:txBody>
      </p:sp>
      <p:sp>
        <p:nvSpPr>
          <p:cNvPr id="6" name="Slide Number Placeholder 5"/>
          <p:cNvSpPr>
            <a:spLocks noGrp="1"/>
          </p:cNvSpPr>
          <p:nvPr>
            <p:ph type="sldNum" sz="quarter" idx="4"/>
          </p:nvPr>
        </p:nvSpPr>
        <p:spPr>
          <a:xfrm>
            <a:off x="6553200" y="6381328"/>
            <a:ext cx="2133600" cy="365125"/>
          </a:xfrm>
          <a:prstGeom prst="rect">
            <a:avLst/>
          </a:prstGeom>
        </p:spPr>
        <p:txBody>
          <a:bodyPr vert="horz" lIns="91440" tIns="45720" rIns="91440" bIns="45720" rtlCol="0" anchor="ctr"/>
          <a:lstStyle>
            <a:lvl1pPr algn="r">
              <a:defRPr sz="1200" b="1">
                <a:solidFill>
                  <a:schemeClr val="tx1"/>
                </a:solidFill>
              </a:defRPr>
            </a:lvl1pPr>
          </a:lstStyle>
          <a:p>
            <a:fld id="{FFF700D2-071F-440E-A3FF-180D34BA4EC8}" type="slidenum">
              <a:rPr lang="en-GB" smtClean="0"/>
              <a:pPr/>
              <a:t>‹#›</a:t>
            </a:fld>
            <a:endParaRPr lang="en-GB"/>
          </a:p>
        </p:txBody>
      </p:sp>
      <p:pic>
        <p:nvPicPr>
          <p:cNvPr id="8" name="圖片 7">
            <a:extLst>
              <a:ext uri="{FF2B5EF4-FFF2-40B4-BE49-F238E27FC236}">
                <a16:creationId xmlns:a16="http://schemas.microsoft.com/office/drawing/2014/main" id="{ED0F328F-BF98-4ECF-A569-D2B5D757F7D0}"/>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457200" y="6397413"/>
            <a:ext cx="1209675" cy="412825"/>
          </a:xfrm>
          <a:prstGeom prst="rect">
            <a:avLst/>
          </a:prstGeom>
        </p:spPr>
      </p:pic>
      <p:pic>
        <p:nvPicPr>
          <p:cNvPr id="11" name="圖片 10" descr="一張含有 室外, 建築物, 大, 水 的圖片&#10;&#10;自動產生的描述">
            <a:extLst>
              <a:ext uri="{FF2B5EF4-FFF2-40B4-BE49-F238E27FC236}">
                <a16:creationId xmlns:a16="http://schemas.microsoft.com/office/drawing/2014/main" id="{10B2163E-9017-46C6-B86D-E18E6765BB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8514" r="21283"/>
          <a:stretch/>
        </p:blipFill>
        <p:spPr>
          <a:xfrm>
            <a:off x="7956376" y="-7385"/>
            <a:ext cx="1187624" cy="1268760"/>
          </a:xfrm>
          <a:prstGeom prst="rect">
            <a:avLst/>
          </a:prstGeom>
        </p:spPr>
      </p:pic>
      <p:sp>
        <p:nvSpPr>
          <p:cNvPr id="2" name="Title Placeholder 1"/>
          <p:cNvSpPr>
            <a:spLocks noGrp="1"/>
          </p:cNvSpPr>
          <p:nvPr>
            <p:ph type="title"/>
          </p:nvPr>
        </p:nvSpPr>
        <p:spPr>
          <a:xfrm>
            <a:off x="457200" y="130622"/>
            <a:ext cx="8229600" cy="994122"/>
          </a:xfrm>
          <a:prstGeom prst="rect">
            <a:avLst/>
          </a:prstGeom>
          <a:noFill/>
          <a:ln>
            <a:noFill/>
          </a:ln>
        </p:spPr>
        <p:txBody>
          <a:bodyPr vert="horz" lIns="91440" tIns="45720" rIns="91440" bIns="45720" rtlCol="0" anchor="ctr">
            <a:normAutofit/>
          </a:bodyPr>
          <a:lstStyle/>
          <a:p>
            <a:r>
              <a:rPr lang="zh-TW" altLang="en-US"/>
              <a:t>按一下以編輯母片標題樣式</a:t>
            </a:r>
            <a:endParaRPr lang="en-GB" dirty="0"/>
          </a:p>
        </p:txBody>
      </p:sp>
    </p:spTree>
    <p:extLst>
      <p:ext uri="{BB962C8B-B14F-4D97-AF65-F5344CB8AC3E}">
        <p14:creationId xmlns:p14="http://schemas.microsoft.com/office/powerpoint/2010/main" val="136137645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hdr="0" dt="0"/>
  <p:txStyles>
    <p:titleStyle>
      <a:lvl1pPr algn="ctr" defTabSz="914400" rtl="0" eaLnBrk="1" latinLnBrk="0" hangingPunct="1">
        <a:spcBef>
          <a:spcPct val="0"/>
        </a:spcBef>
        <a:buNone/>
        <a:defRPr sz="4400" b="1" kern="1200" baseline="0">
          <a:solidFill>
            <a:schemeClr val="bg1"/>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mj-cs"/>
        </a:defRPr>
      </a:lvl1pPr>
    </p:titleStyle>
    <p:bodyStyle>
      <a:lvl1pPr marL="342900" indent="-342900" algn="l" defTabSz="914400" rtl="0" eaLnBrk="1" latinLnBrk="0" hangingPunct="1">
        <a:lnSpc>
          <a:spcPts val="3500"/>
        </a:lnSpc>
        <a:spcBef>
          <a:spcPts val="600"/>
        </a:spcBef>
        <a:spcAft>
          <a:spcPts val="600"/>
        </a:spcAft>
        <a:buFont typeface="Wingdings" panose="05000000000000000000" pitchFamily="2" charset="2"/>
        <a:buChar char="Ø"/>
        <a:defRPr sz="2800" kern="1200" baseline="0">
          <a:solidFill>
            <a:schemeClr val="tx1"/>
          </a:solidFill>
          <a:latin typeface="Times New Roman" panose="02020603050405020304" pitchFamily="18" charset="0"/>
          <a:ea typeface="標楷體" panose="03000509000000000000" pitchFamily="65" charset="-120"/>
          <a:cs typeface="+mn-cs"/>
        </a:defRPr>
      </a:lvl1pPr>
      <a:lvl2pPr marL="742950" indent="-285750" algn="l" defTabSz="914400" rtl="0" eaLnBrk="1" latinLnBrk="0" hangingPunct="1">
        <a:lnSpc>
          <a:spcPts val="3500"/>
        </a:lnSpc>
        <a:spcBef>
          <a:spcPts val="600"/>
        </a:spcBef>
        <a:spcAft>
          <a:spcPts val="600"/>
        </a:spcAft>
        <a:buFont typeface="Times New Roman" panose="02020603050405020304" pitchFamily="18" charset="0"/>
        <a:buChar char="‣"/>
        <a:defRPr sz="2800" kern="1200" baseline="0">
          <a:solidFill>
            <a:schemeClr val="tx1"/>
          </a:solidFill>
          <a:latin typeface="Times New Roman" panose="02020603050405020304" pitchFamily="18" charset="0"/>
          <a:ea typeface="標楷體" panose="03000509000000000000" pitchFamily="65" charset="-120"/>
          <a:cs typeface="+mn-cs"/>
        </a:defRPr>
      </a:lvl2pPr>
      <a:lvl3pPr marL="1143000" indent="-228600" algn="l" defTabSz="914400" rtl="0" eaLnBrk="1" latinLnBrk="0" hangingPunct="1">
        <a:lnSpc>
          <a:spcPts val="3500"/>
        </a:lnSpc>
        <a:spcBef>
          <a:spcPts val="600"/>
        </a:spcBef>
        <a:spcAft>
          <a:spcPts val="600"/>
        </a:spcAft>
        <a:buFont typeface="Arial" pitchFamily="34" charset="0"/>
        <a:buChar char="•"/>
        <a:defRPr sz="2400" kern="1200" baseline="0">
          <a:solidFill>
            <a:schemeClr val="tx1"/>
          </a:solidFill>
          <a:latin typeface="Times New Roman" panose="02020603050405020304" pitchFamily="18" charset="0"/>
          <a:ea typeface="標楷體" panose="03000509000000000000" pitchFamily="65" charset="-120"/>
          <a:cs typeface="+mn-cs"/>
        </a:defRPr>
      </a:lvl3pPr>
      <a:lvl4pPr marL="16002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4pPr>
      <a:lvl5pPr marL="2057400" indent="-228600" algn="l" defTabSz="914400" rtl="0" eaLnBrk="1" latinLnBrk="0" hangingPunct="1">
        <a:lnSpc>
          <a:spcPts val="3500"/>
        </a:lnSpc>
        <a:spcBef>
          <a:spcPts val="600"/>
        </a:spcBef>
        <a:spcAft>
          <a:spcPts val="600"/>
        </a:spcAft>
        <a:buFont typeface="Arial" pitchFamily="34" charset="0"/>
        <a:buChar char="»"/>
        <a:defRPr sz="2000" kern="1200" baseline="0">
          <a:solidFill>
            <a:schemeClr val="tx1"/>
          </a:solidFill>
          <a:latin typeface="Times New Roman" panose="02020603050405020304" pitchFamily="18" charset="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20363;&#38988;12.1.pdf"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hyperlink" Target="&#20363;&#38988;12.2.pdf" TargetMode="External"/><Relationship Id="rId5" Type="http://schemas.openxmlformats.org/officeDocument/2006/relationships/image" Target="../media/image23.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hyperlink" Target="&#20363;&#38988;12.3.pdf" TargetMode="External"/><Relationship Id="rId5" Type="http://schemas.openxmlformats.org/officeDocument/2006/relationships/image" Target="../media/image31.png"/><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hyperlink" Target="&#20363;&#38988;12.4.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hyperlink" Target="&#20363;&#38988;12.5.pdf"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20363;&#38988;12.6.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20363;&#38988;12.7.pdf" TargetMode="External"/><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20363;&#38988;12.8.pdf"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8E167-C255-48B7-BDC0-5A0D473CE32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9B30F0-252E-4F9E-AAF6-98D20D05F313}"/>
              </a:ext>
            </a:extLst>
          </p:cNvPr>
          <p:cNvSpPr>
            <a:spLocks noGrp="1"/>
          </p:cNvSpPr>
          <p:nvPr>
            <p:ph idx="1"/>
          </p:nvPr>
        </p:nvSpPr>
        <p:spPr>
          <a:xfrm>
            <a:off x="457200" y="2504362"/>
            <a:ext cx="8229600" cy="3851987"/>
          </a:xfrm>
        </p:spPr>
        <p:txBody>
          <a:bodyPr/>
          <a:lstStyle/>
          <a:p>
            <a:pPr marL="0" lvl="0" indent="0">
              <a:lnSpc>
                <a:spcPct val="100000"/>
              </a:lnSpc>
              <a:spcBef>
                <a:spcPts val="0"/>
              </a:spcBef>
              <a:buNone/>
              <a:defRPr/>
            </a:pPr>
            <a:r>
              <a:rPr lang="zh-TW" altLang="en-US" dirty="0">
                <a:solidFill>
                  <a:prstClr val="black"/>
                </a:solidFill>
              </a:rPr>
              <a:t>本教學投影片係屬教科書著作之延伸，亦受著作權法之保護。</a:t>
            </a:r>
            <a:endParaRPr lang="en-US" altLang="zh-TW" dirty="0">
              <a:solidFill>
                <a:prstClr val="black"/>
              </a:solidFill>
            </a:endParaRPr>
          </a:p>
          <a:p>
            <a:pPr marL="0" lvl="0" indent="0">
              <a:lnSpc>
                <a:spcPct val="100000"/>
              </a:lnSpc>
              <a:spcBef>
                <a:spcPts val="0"/>
              </a:spcBef>
              <a:buNone/>
              <a:defRPr/>
            </a:pPr>
            <a:endParaRPr lang="en-US" altLang="zh-TW" dirty="0">
              <a:solidFill>
                <a:prstClr val="black"/>
              </a:solidFill>
            </a:endParaRPr>
          </a:p>
          <a:p>
            <a:pPr marL="0" lvl="0" indent="0">
              <a:lnSpc>
                <a:spcPct val="100000"/>
              </a:lnSpc>
              <a:spcBef>
                <a:spcPts val="0"/>
              </a:spcBef>
              <a:buNone/>
              <a:defRPr/>
            </a:pPr>
            <a:r>
              <a:rPr lang="zh-TW" altLang="en-US" dirty="0">
                <a:solidFill>
                  <a:prstClr val="black"/>
                </a:solidFill>
              </a:rPr>
              <a:t>請依出版社授權使用規範利用本教學資源，非經授權許可不得以影印、拷貝、列印等方法進行重製，亦不得改作、公開展示著作內容，亦請勿對第三人公開傳輸、散布。</a:t>
            </a:r>
            <a:endParaRPr lang="zh-TW" altLang="en-US" dirty="0"/>
          </a:p>
        </p:txBody>
      </p:sp>
      <p:sp>
        <p:nvSpPr>
          <p:cNvPr id="7" name="頁尾版面配置區 6">
            <a:extLst>
              <a:ext uri="{FF2B5EF4-FFF2-40B4-BE49-F238E27FC236}">
                <a16:creationId xmlns:a16="http://schemas.microsoft.com/office/drawing/2014/main" id="{CF488463-771C-4E2C-A96B-D6D4C6BAEBA4}"/>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8" name="投影片編號版面配置區 7">
            <a:extLst>
              <a:ext uri="{FF2B5EF4-FFF2-40B4-BE49-F238E27FC236}">
                <a16:creationId xmlns:a16="http://schemas.microsoft.com/office/drawing/2014/main" id="{53CBDB13-F0A3-46ED-9413-FAEF6C30517F}"/>
              </a:ext>
            </a:extLst>
          </p:cNvPr>
          <p:cNvSpPr>
            <a:spLocks noGrp="1"/>
          </p:cNvSpPr>
          <p:nvPr>
            <p:ph type="sldNum" sz="quarter" idx="12"/>
          </p:nvPr>
        </p:nvSpPr>
        <p:spPr/>
        <p:txBody>
          <a:bodyPr/>
          <a:lstStyle/>
          <a:p>
            <a:fld id="{FFF700D2-071F-440E-A3FF-180D34BA4EC8}" type="slidenum">
              <a:rPr lang="en-GB" smtClean="0"/>
              <a:t>1</a:t>
            </a:fld>
            <a:endParaRPr lang="en-GB"/>
          </a:p>
        </p:txBody>
      </p:sp>
      <p:pic>
        <p:nvPicPr>
          <p:cNvPr id="6" name="圖片 4">
            <a:extLst>
              <a:ext uri="{FF2B5EF4-FFF2-40B4-BE49-F238E27FC236}">
                <a16:creationId xmlns:a16="http://schemas.microsoft.com/office/drawing/2014/main" id="{F7F299D7-567D-4752-B1DC-293FF2FD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5790"/>
            <a:ext cx="3711633" cy="997527"/>
          </a:xfrm>
          <a:prstGeom prst="rect">
            <a:avLst/>
          </a:prstGeom>
          <a:solidFill>
            <a:schemeClr val="bg1">
              <a:alpha val="90000"/>
            </a:schemeClr>
          </a:solidFill>
        </p:spPr>
      </p:pic>
    </p:spTree>
    <p:extLst>
      <p:ext uri="{BB962C8B-B14F-4D97-AF65-F5344CB8AC3E}">
        <p14:creationId xmlns:p14="http://schemas.microsoft.com/office/powerpoint/2010/main" val="145216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C4A55-06FE-419F-8B0F-63BE6E4D5793}"/>
              </a:ext>
            </a:extLst>
          </p:cNvPr>
          <p:cNvSpPr>
            <a:spLocks noGrp="1"/>
          </p:cNvSpPr>
          <p:nvPr>
            <p:ph type="title"/>
          </p:nvPr>
        </p:nvSpPr>
        <p:spPr/>
        <p:txBody>
          <a:bodyPr/>
          <a:lstStyle/>
          <a:p>
            <a:r>
              <a:rPr lang="en-US" altLang="zh-TW" dirty="0"/>
              <a:t>12.2 </a:t>
            </a:r>
            <a:r>
              <a:rPr lang="zh-TW" altLang="en-US" dirty="0"/>
              <a:t>角動量</a:t>
            </a:r>
          </a:p>
        </p:txBody>
      </p:sp>
      <p:sp>
        <p:nvSpPr>
          <p:cNvPr id="3" name="內容版面配置區 2">
            <a:extLst>
              <a:ext uri="{FF2B5EF4-FFF2-40B4-BE49-F238E27FC236}">
                <a16:creationId xmlns:a16="http://schemas.microsoft.com/office/drawing/2014/main" id="{FD4C23F3-B109-44B1-87E2-A42DB5FF1BAD}"/>
              </a:ext>
            </a:extLst>
          </p:cNvPr>
          <p:cNvSpPr>
            <a:spLocks noGrp="1"/>
          </p:cNvSpPr>
          <p:nvPr>
            <p:ph idx="1"/>
          </p:nvPr>
        </p:nvSpPr>
        <p:spPr/>
        <p:txBody>
          <a:bodyPr/>
          <a:lstStyle/>
          <a:p>
            <a:r>
              <a:rPr lang="zh-TW" altLang="en-US" dirty="0"/>
              <a:t>通常角動量 </a:t>
            </a:r>
            <a:r>
              <a:rPr lang="en-US" altLang="zh-TW" i="1" dirty="0"/>
              <a:t>ℓ </a:t>
            </a:r>
            <a:r>
              <a:rPr lang="zh-TW" altLang="en-US" dirty="0"/>
              <a:t>的大小用矩臂</a:t>
            </a:r>
            <a:r>
              <a:rPr lang="zh-TW" altLang="en-US" b="1" i="1" dirty="0"/>
              <a:t> </a:t>
            </a:r>
            <a:r>
              <a:rPr lang="en-US" altLang="zh-TW" b="1" i="1" dirty="0"/>
              <a:t>r</a:t>
            </a:r>
            <a:r>
              <a:rPr lang="en-US" altLang="zh-TW" baseline="-25000" dirty="0"/>
              <a:t>⊥</a:t>
            </a:r>
            <a:r>
              <a:rPr lang="en-US" altLang="zh-TW" b="1" i="1" dirty="0"/>
              <a:t> </a:t>
            </a:r>
            <a:r>
              <a:rPr lang="en-US" altLang="zh-TW" dirty="0"/>
              <a:t>= </a:t>
            </a:r>
            <a:r>
              <a:rPr lang="en-US" altLang="zh-TW" b="1" i="1" dirty="0"/>
              <a:t>r </a:t>
            </a:r>
            <a:r>
              <a:rPr lang="en-US" altLang="zh-TW" dirty="0"/>
              <a:t>sin </a:t>
            </a:r>
            <a:r>
              <a:rPr lang="en-US" altLang="zh-TW" i="1" dirty="0"/>
              <a:t>θ</a:t>
            </a:r>
            <a:r>
              <a:rPr lang="zh-TW" altLang="en-US" i="1" dirty="0"/>
              <a:t> </a:t>
            </a:r>
            <a:r>
              <a:rPr lang="zh-TW" altLang="en-US" dirty="0"/>
              <a:t>乘以 </a:t>
            </a:r>
            <a:r>
              <a:rPr lang="en-US" altLang="zh-TW" b="1" dirty="0"/>
              <a:t>p</a:t>
            </a:r>
            <a:r>
              <a:rPr lang="en-US" altLang="zh-TW" i="1" dirty="0"/>
              <a:t> </a:t>
            </a:r>
            <a:r>
              <a:rPr lang="zh-TW" altLang="en-US" dirty="0"/>
              <a:t>來表示較為方便。此處矩臂指由原點至質點運動軌跡的距離。因此，</a:t>
            </a:r>
            <a:endParaRPr lang="en-US" altLang="zh-TW" dirty="0"/>
          </a:p>
          <a:p>
            <a:pPr>
              <a:buFont typeface="Wingdings 3" pitchFamily="18" charset="2"/>
              <a:buNone/>
            </a:pPr>
            <a:br>
              <a:rPr lang="en-US" altLang="zh-TW" dirty="0"/>
            </a:br>
            <a:br>
              <a:rPr lang="en-US" altLang="zh-TW" dirty="0"/>
            </a:br>
            <a:r>
              <a:rPr lang="zh-TW" altLang="en-US" dirty="0"/>
              <a:t>角動量的 </a:t>
            </a:r>
            <a:r>
              <a:rPr lang="en-US" altLang="zh-TW" dirty="0"/>
              <a:t>SI </a:t>
            </a:r>
            <a:r>
              <a:rPr lang="zh-TW" altLang="en-US" dirty="0"/>
              <a:t>單位為 </a:t>
            </a:r>
            <a:r>
              <a:rPr lang="en-US" altLang="zh-TW" dirty="0"/>
              <a:t>kg</a:t>
            </a:r>
            <a:r>
              <a:rPr lang="zh-TW" altLang="en-US" dirty="0"/>
              <a:t>．</a:t>
            </a:r>
            <a:r>
              <a:rPr lang="en-US" altLang="zh-TW" dirty="0" err="1"/>
              <a:t>m</a:t>
            </a:r>
            <a:r>
              <a:rPr lang="en-US" altLang="zh-TW" baseline="30000" dirty="0" err="1"/>
              <a:t>2</a:t>
            </a:r>
            <a:r>
              <a:rPr lang="en-US" altLang="zh-TW" dirty="0"/>
              <a:t>/s</a:t>
            </a:r>
            <a:r>
              <a:rPr lang="zh-TW" altLang="en-US" dirty="0"/>
              <a:t>  </a:t>
            </a:r>
          </a:p>
          <a:p>
            <a:endParaRPr lang="zh-TW" altLang="en-US" dirty="0"/>
          </a:p>
        </p:txBody>
      </p:sp>
      <p:sp>
        <p:nvSpPr>
          <p:cNvPr id="4" name="頁尾版面配置區 3">
            <a:extLst>
              <a:ext uri="{FF2B5EF4-FFF2-40B4-BE49-F238E27FC236}">
                <a16:creationId xmlns:a16="http://schemas.microsoft.com/office/drawing/2014/main" id="{7A637BF5-ED14-4630-A1BA-2149388202C1}"/>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6181168C-7826-4169-BAB7-1BB4A4DE9CC9}"/>
              </a:ext>
            </a:extLst>
          </p:cNvPr>
          <p:cNvSpPr>
            <a:spLocks noGrp="1"/>
          </p:cNvSpPr>
          <p:nvPr>
            <p:ph type="sldNum" sz="quarter" idx="12"/>
          </p:nvPr>
        </p:nvSpPr>
        <p:spPr/>
        <p:txBody>
          <a:bodyPr/>
          <a:lstStyle/>
          <a:p>
            <a:fld id="{FFF700D2-071F-440E-A3FF-180D34BA4EC8}" type="slidenum">
              <a:rPr lang="en-GB" smtClean="0"/>
              <a:t>10</a:t>
            </a:fld>
            <a:endParaRPr lang="en-GB"/>
          </a:p>
        </p:txBody>
      </p:sp>
      <p:pic>
        <p:nvPicPr>
          <p:cNvPr id="6" name="圖片 5">
            <a:extLst>
              <a:ext uri="{FF2B5EF4-FFF2-40B4-BE49-F238E27FC236}">
                <a16:creationId xmlns:a16="http://schemas.microsoft.com/office/drawing/2014/main" id="{6CBAB20F-497C-496C-862A-8FF138FE40DC}"/>
              </a:ext>
            </a:extLst>
          </p:cNvPr>
          <p:cNvPicPr>
            <a:picLocks noChangeAspect="1"/>
          </p:cNvPicPr>
          <p:nvPr/>
        </p:nvPicPr>
        <p:blipFill>
          <a:blip r:embed="rId2"/>
          <a:stretch>
            <a:fillRect/>
          </a:stretch>
        </p:blipFill>
        <p:spPr>
          <a:xfrm>
            <a:off x="1590218" y="2902019"/>
            <a:ext cx="7060883" cy="566738"/>
          </a:xfrm>
          <a:prstGeom prst="rect">
            <a:avLst/>
          </a:prstGeom>
        </p:spPr>
      </p:pic>
    </p:spTree>
    <p:extLst>
      <p:ext uri="{BB962C8B-B14F-4D97-AF65-F5344CB8AC3E}">
        <p14:creationId xmlns:p14="http://schemas.microsoft.com/office/powerpoint/2010/main" val="194632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53B46-434B-4B73-A6EA-C2A2ABB5E428}"/>
              </a:ext>
            </a:extLst>
          </p:cNvPr>
          <p:cNvSpPr>
            <a:spLocks noGrp="1"/>
          </p:cNvSpPr>
          <p:nvPr>
            <p:ph type="title"/>
          </p:nvPr>
        </p:nvSpPr>
        <p:spPr/>
        <p:txBody>
          <a:bodyPr/>
          <a:lstStyle/>
          <a:p>
            <a:r>
              <a:rPr lang="en-US" altLang="zh-TW" dirty="0"/>
              <a:t>12.2</a:t>
            </a:r>
            <a:endParaRPr lang="zh-TW" altLang="en-US" dirty="0"/>
          </a:p>
        </p:txBody>
      </p:sp>
      <p:pic>
        <p:nvPicPr>
          <p:cNvPr id="6" name="內容版面配置區 5">
            <a:extLst>
              <a:ext uri="{FF2B5EF4-FFF2-40B4-BE49-F238E27FC236}">
                <a16:creationId xmlns:a16="http://schemas.microsoft.com/office/drawing/2014/main" id="{E9B6CBD2-6EFF-4F98-8BA6-241748BE203B}"/>
              </a:ext>
            </a:extLst>
          </p:cNvPr>
          <p:cNvPicPr>
            <a:picLocks noGrp="1" noChangeAspect="1"/>
          </p:cNvPicPr>
          <p:nvPr>
            <p:ph idx="1"/>
          </p:nvPr>
        </p:nvPicPr>
        <p:blipFill>
          <a:blip r:embed="rId2"/>
          <a:stretch>
            <a:fillRect/>
          </a:stretch>
        </p:blipFill>
        <p:spPr>
          <a:xfrm>
            <a:off x="2267744" y="1628800"/>
            <a:ext cx="4167187" cy="3947160"/>
          </a:xfrm>
          <a:prstGeom prst="rect">
            <a:avLst/>
          </a:prstGeom>
        </p:spPr>
      </p:pic>
      <p:sp>
        <p:nvSpPr>
          <p:cNvPr id="4" name="頁尾版面配置區 3">
            <a:extLst>
              <a:ext uri="{FF2B5EF4-FFF2-40B4-BE49-F238E27FC236}">
                <a16:creationId xmlns:a16="http://schemas.microsoft.com/office/drawing/2014/main" id="{7E1A9970-76E5-49F5-997E-64DC8CE51563}"/>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CA99DD29-BA99-4B7C-9C6F-5453F72C7B1C}"/>
              </a:ext>
            </a:extLst>
          </p:cNvPr>
          <p:cNvSpPr>
            <a:spLocks noGrp="1"/>
          </p:cNvSpPr>
          <p:nvPr>
            <p:ph type="sldNum" sz="quarter" idx="12"/>
          </p:nvPr>
        </p:nvSpPr>
        <p:spPr/>
        <p:txBody>
          <a:bodyPr/>
          <a:lstStyle/>
          <a:p>
            <a:fld id="{FFF700D2-071F-440E-A3FF-180D34BA4EC8}" type="slidenum">
              <a:rPr lang="en-GB" smtClean="0"/>
              <a:t>11</a:t>
            </a:fld>
            <a:endParaRPr lang="en-GB"/>
          </a:p>
        </p:txBody>
      </p:sp>
    </p:spTree>
    <p:extLst>
      <p:ext uri="{BB962C8B-B14F-4D97-AF65-F5344CB8AC3E}">
        <p14:creationId xmlns:p14="http://schemas.microsoft.com/office/powerpoint/2010/main" val="137519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E9967-A8EA-4F96-9DFA-36F07C812C1F}"/>
              </a:ext>
            </a:extLst>
          </p:cNvPr>
          <p:cNvSpPr>
            <a:spLocks noGrp="1"/>
          </p:cNvSpPr>
          <p:nvPr>
            <p:ph type="title"/>
          </p:nvPr>
        </p:nvSpPr>
        <p:spPr/>
        <p:txBody>
          <a:bodyPr/>
          <a:lstStyle/>
          <a:p>
            <a:r>
              <a:rPr lang="en-US" altLang="zh-TW" dirty="0"/>
              <a:t>12.2 </a:t>
            </a:r>
            <a:r>
              <a:rPr lang="zh-TW" altLang="en-US" dirty="0"/>
              <a:t>角動量</a:t>
            </a:r>
          </a:p>
        </p:txBody>
      </p:sp>
      <p:sp>
        <p:nvSpPr>
          <p:cNvPr id="3" name="內容版面配置區 2">
            <a:extLst>
              <a:ext uri="{FF2B5EF4-FFF2-40B4-BE49-F238E27FC236}">
                <a16:creationId xmlns:a16="http://schemas.microsoft.com/office/drawing/2014/main" id="{DC929C3D-634B-4540-92EC-73CD5D0C056B}"/>
              </a:ext>
            </a:extLst>
          </p:cNvPr>
          <p:cNvSpPr>
            <a:spLocks noGrp="1"/>
          </p:cNvSpPr>
          <p:nvPr>
            <p:ph idx="1"/>
          </p:nvPr>
        </p:nvSpPr>
        <p:spPr/>
        <p:txBody>
          <a:bodyPr/>
          <a:lstStyle/>
          <a:p>
            <a:pPr marL="0" indent="0">
              <a:buNone/>
            </a:pPr>
            <a:r>
              <a:rPr lang="zh-TW" altLang="en-US" sz="3200" b="1" dirty="0">
                <a:solidFill>
                  <a:schemeClr val="accent6"/>
                </a:solidFill>
              </a:rPr>
              <a:t>沿直線的運動</a:t>
            </a:r>
            <a:endParaRPr lang="en-US" altLang="zh-TW" sz="3200" b="1" dirty="0">
              <a:solidFill>
                <a:schemeClr val="accent6"/>
              </a:solidFill>
            </a:endParaRPr>
          </a:p>
          <a:p>
            <a:r>
              <a:rPr lang="zh-TW" altLang="en-US" dirty="0"/>
              <a:t>由 </a:t>
            </a:r>
            <a:r>
              <a:rPr lang="en-US" altLang="zh-TW" dirty="0"/>
              <a:t>12.3 </a:t>
            </a:r>
            <a:r>
              <a:rPr lang="zh-TW" altLang="en-US" dirty="0"/>
              <a:t>式，沿直線運動的質點，相對於任何不在此直線上的原點，皆具有角動量。直線運動裡，「角」的由來是因為此質點位置向量的轉動。在圖 </a:t>
            </a:r>
            <a:r>
              <a:rPr lang="en-US" altLang="zh-TW" dirty="0"/>
              <a:t>12.3 </a:t>
            </a:r>
            <a:r>
              <a:rPr lang="zh-TW" altLang="en-US" dirty="0"/>
              <a:t>中粒子以等速運動。</a:t>
            </a:r>
            <a:endParaRPr lang="en-US" altLang="zh-TW" dirty="0"/>
          </a:p>
          <a:p>
            <a:r>
              <a:rPr lang="zh-TW" altLang="en-US" dirty="0"/>
              <a:t>在圖中，</a:t>
            </a:r>
            <a:r>
              <a:rPr lang="en-US" altLang="zh-TW" i="1" dirty="0"/>
              <a:t>A</a:t>
            </a:r>
            <a:r>
              <a:rPr lang="zh-TW" altLang="en-US" dirty="0"/>
              <a:t>、</a:t>
            </a:r>
            <a:r>
              <a:rPr lang="en-US" altLang="zh-TW" i="1" dirty="0"/>
              <a:t>B </a:t>
            </a:r>
            <a:r>
              <a:rPr lang="zh-TW" altLang="en-US" dirty="0"/>
              <a:t>兩點的角動量是指出紙面，其大小分別為 </a:t>
            </a:r>
            <a:r>
              <a:rPr lang="en-US" altLang="zh-TW" i="1" dirty="0"/>
              <a:t>ℓ</a:t>
            </a:r>
            <a:r>
              <a:rPr lang="en-US" altLang="zh-TW" baseline="-25000" dirty="0"/>
              <a:t>A</a:t>
            </a:r>
            <a:r>
              <a:rPr lang="en-US" altLang="zh-TW" i="1" dirty="0"/>
              <a:t> </a:t>
            </a:r>
            <a:r>
              <a:rPr lang="en-US" altLang="zh-TW" dirty="0"/>
              <a:t>= </a:t>
            </a:r>
            <a:r>
              <a:rPr lang="en-US" altLang="zh-TW" i="1" dirty="0" err="1"/>
              <a:t>r</a:t>
            </a:r>
            <a:r>
              <a:rPr lang="en-US" altLang="zh-TW" baseline="-25000" dirty="0" err="1"/>
              <a:t>A</a:t>
            </a:r>
            <a:r>
              <a:rPr lang="en-US" altLang="zh-TW" i="1" dirty="0"/>
              <a:t> p </a:t>
            </a:r>
            <a:r>
              <a:rPr lang="en-US" altLang="zh-TW" dirty="0"/>
              <a:t>sin</a:t>
            </a:r>
            <a:r>
              <a:rPr lang="en-US" altLang="zh-TW" i="1" dirty="0"/>
              <a:t> </a:t>
            </a:r>
            <a:r>
              <a:rPr lang="en-US" altLang="zh-TW" i="1" dirty="0" err="1"/>
              <a:t>θ</a:t>
            </a:r>
            <a:r>
              <a:rPr lang="en-US" altLang="zh-TW" baseline="-25000" dirty="0" err="1"/>
              <a:t>A</a:t>
            </a:r>
            <a:r>
              <a:rPr lang="en-US" altLang="zh-TW" i="1" dirty="0"/>
              <a:t> </a:t>
            </a:r>
            <a:r>
              <a:rPr lang="zh-TW" altLang="en-US" dirty="0"/>
              <a:t>及 </a:t>
            </a:r>
            <a:r>
              <a:rPr lang="en-US" altLang="zh-TW" i="1" dirty="0"/>
              <a:t>ℓ</a:t>
            </a:r>
            <a:r>
              <a:rPr lang="en-US" altLang="zh-TW" baseline="-25000" dirty="0"/>
              <a:t>B</a:t>
            </a:r>
            <a:r>
              <a:rPr lang="en-US" altLang="zh-TW" dirty="0"/>
              <a:t> = </a:t>
            </a:r>
            <a:r>
              <a:rPr lang="en-US" altLang="zh-TW" i="1" dirty="0" err="1"/>
              <a:t>r</a:t>
            </a:r>
            <a:r>
              <a:rPr lang="en-US" altLang="zh-TW" baseline="-25000" dirty="0" err="1"/>
              <a:t>B</a:t>
            </a:r>
            <a:r>
              <a:rPr lang="en-US" altLang="zh-TW" i="1" dirty="0"/>
              <a:t> p </a:t>
            </a:r>
            <a:r>
              <a:rPr lang="en-US" altLang="zh-TW" dirty="0"/>
              <a:t>sin </a:t>
            </a:r>
            <a:r>
              <a:rPr lang="en-US" altLang="zh-TW" i="1" dirty="0" err="1"/>
              <a:t>θ</a:t>
            </a:r>
            <a:r>
              <a:rPr lang="en-US" altLang="zh-TW" baseline="-25000" dirty="0" err="1"/>
              <a:t>B</a:t>
            </a:r>
            <a:r>
              <a:rPr lang="en-US" altLang="zh-TW" i="1" dirty="0"/>
              <a:t> </a:t>
            </a:r>
            <a:r>
              <a:rPr lang="zh-TW" altLang="en-US" dirty="0"/>
              <a:t>由圖中可看出 </a:t>
            </a:r>
            <a:r>
              <a:rPr lang="en-US" altLang="zh-TW" i="1" dirty="0" err="1"/>
              <a:t>r</a:t>
            </a:r>
            <a:r>
              <a:rPr lang="en-US" altLang="zh-TW" baseline="-25000" dirty="0" err="1"/>
              <a:t>A</a:t>
            </a:r>
            <a:r>
              <a:rPr lang="en-US" altLang="zh-TW" i="1" dirty="0"/>
              <a:t> </a:t>
            </a:r>
            <a:r>
              <a:rPr lang="en-US" altLang="zh-TW" dirty="0"/>
              <a:t>sin</a:t>
            </a:r>
            <a:r>
              <a:rPr lang="en-US" altLang="zh-TW" i="1" dirty="0"/>
              <a:t> </a:t>
            </a:r>
            <a:r>
              <a:rPr lang="en-US" altLang="zh-TW" i="1" dirty="0" err="1"/>
              <a:t>θ</a:t>
            </a:r>
            <a:r>
              <a:rPr lang="en-US" altLang="zh-TW" baseline="-25000" dirty="0" err="1"/>
              <a:t>A</a:t>
            </a:r>
            <a:r>
              <a:rPr lang="en-US" altLang="zh-TW" i="1" dirty="0"/>
              <a:t> </a:t>
            </a:r>
            <a:r>
              <a:rPr lang="en-US" altLang="zh-TW" dirty="0"/>
              <a:t>=</a:t>
            </a:r>
            <a:r>
              <a:rPr lang="en-US" altLang="zh-TW" i="1" dirty="0"/>
              <a:t> </a:t>
            </a:r>
            <a:r>
              <a:rPr lang="en-US" altLang="zh-TW" i="1" dirty="0" err="1"/>
              <a:t>r</a:t>
            </a:r>
            <a:r>
              <a:rPr lang="en-US" altLang="zh-TW" baseline="-25000" dirty="0" err="1"/>
              <a:t>B</a:t>
            </a:r>
            <a:r>
              <a:rPr lang="en-US" altLang="zh-TW" i="1" dirty="0"/>
              <a:t> </a:t>
            </a:r>
            <a:r>
              <a:rPr lang="en-US" altLang="zh-TW" dirty="0"/>
              <a:t>sin</a:t>
            </a:r>
            <a:r>
              <a:rPr lang="en-US" altLang="zh-TW" i="1" dirty="0"/>
              <a:t> </a:t>
            </a:r>
            <a:r>
              <a:rPr lang="en-US" altLang="zh-TW" i="1" dirty="0" err="1"/>
              <a:t>θ</a:t>
            </a:r>
            <a:r>
              <a:rPr lang="en-US" altLang="zh-TW" baseline="-25000" dirty="0" err="1"/>
              <a:t>B</a:t>
            </a:r>
            <a:r>
              <a:rPr lang="en-US" altLang="zh-TW" i="1" dirty="0"/>
              <a:t> </a:t>
            </a:r>
            <a:r>
              <a:rPr lang="en-US" altLang="zh-TW" dirty="0"/>
              <a:t>=</a:t>
            </a:r>
            <a:r>
              <a:rPr lang="en-US" altLang="zh-TW" i="1" dirty="0"/>
              <a:t> r</a:t>
            </a:r>
            <a:r>
              <a:rPr lang="zh-TW" altLang="en-US" baseline="-25000" dirty="0"/>
              <a:t>⊥</a:t>
            </a:r>
            <a:r>
              <a:rPr lang="zh-TW" altLang="en-US" dirty="0"/>
              <a:t>，此正是矩臂。因為 </a:t>
            </a:r>
            <a:r>
              <a:rPr lang="en-US" altLang="zh-TW" i="1" dirty="0"/>
              <a:t>r</a:t>
            </a:r>
            <a:r>
              <a:rPr lang="zh-TW" altLang="en-US" baseline="-25000" dirty="0"/>
              <a:t>⊥</a:t>
            </a:r>
            <a:r>
              <a:rPr lang="zh-TW" altLang="en-US" dirty="0"/>
              <a:t> 和 </a:t>
            </a:r>
            <a:r>
              <a:rPr lang="en-US" altLang="zh-TW" i="1" dirty="0"/>
              <a:t>p </a:t>
            </a:r>
            <a:r>
              <a:rPr lang="zh-TW" altLang="en-US" dirty="0"/>
              <a:t>皆是常數，所以角動量亦為常數。</a:t>
            </a:r>
            <a:endParaRPr lang="en-US" altLang="zh-TW" dirty="0"/>
          </a:p>
          <a:p>
            <a:endParaRPr lang="zh-TW" altLang="en-US" dirty="0"/>
          </a:p>
        </p:txBody>
      </p:sp>
      <p:sp>
        <p:nvSpPr>
          <p:cNvPr id="4" name="頁尾版面配置區 3">
            <a:extLst>
              <a:ext uri="{FF2B5EF4-FFF2-40B4-BE49-F238E27FC236}">
                <a16:creationId xmlns:a16="http://schemas.microsoft.com/office/drawing/2014/main" id="{5CF7AB9D-E994-40BF-9968-36241D4032CA}"/>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7A51E46A-650C-46C0-9379-6E004443710F}"/>
              </a:ext>
            </a:extLst>
          </p:cNvPr>
          <p:cNvSpPr>
            <a:spLocks noGrp="1"/>
          </p:cNvSpPr>
          <p:nvPr>
            <p:ph type="sldNum" sz="quarter" idx="12"/>
          </p:nvPr>
        </p:nvSpPr>
        <p:spPr/>
        <p:txBody>
          <a:bodyPr/>
          <a:lstStyle/>
          <a:p>
            <a:fld id="{FFF700D2-071F-440E-A3FF-180D34BA4EC8}" type="slidenum">
              <a:rPr lang="en-GB" smtClean="0"/>
              <a:t>12</a:t>
            </a:fld>
            <a:endParaRPr lang="en-GB"/>
          </a:p>
        </p:txBody>
      </p:sp>
    </p:spTree>
    <p:extLst>
      <p:ext uri="{BB962C8B-B14F-4D97-AF65-F5344CB8AC3E}">
        <p14:creationId xmlns:p14="http://schemas.microsoft.com/office/powerpoint/2010/main" val="1227314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ADB14C-3D45-4896-AD82-106D6BBC6E67}"/>
              </a:ext>
            </a:extLst>
          </p:cNvPr>
          <p:cNvSpPr>
            <a:spLocks noGrp="1"/>
          </p:cNvSpPr>
          <p:nvPr>
            <p:ph type="title"/>
          </p:nvPr>
        </p:nvSpPr>
        <p:spPr/>
        <p:txBody>
          <a:bodyPr/>
          <a:lstStyle/>
          <a:p>
            <a:r>
              <a:rPr lang="en-US" altLang="zh-TW" dirty="0"/>
              <a:t>12.2 </a:t>
            </a:r>
            <a:r>
              <a:rPr lang="zh-TW" altLang="en-US" dirty="0"/>
              <a:t>角動量</a:t>
            </a:r>
          </a:p>
        </p:txBody>
      </p:sp>
      <p:pic>
        <p:nvPicPr>
          <p:cNvPr id="6" name="內容版面配置區 5">
            <a:extLst>
              <a:ext uri="{FF2B5EF4-FFF2-40B4-BE49-F238E27FC236}">
                <a16:creationId xmlns:a16="http://schemas.microsoft.com/office/drawing/2014/main" id="{8A325DDD-104E-4FD6-B6E8-022DF8FE8675}"/>
              </a:ext>
            </a:extLst>
          </p:cNvPr>
          <p:cNvPicPr>
            <a:picLocks noGrp="1" noChangeAspect="1"/>
          </p:cNvPicPr>
          <p:nvPr>
            <p:ph idx="1"/>
          </p:nvPr>
        </p:nvPicPr>
        <p:blipFill>
          <a:blip r:embed="rId2"/>
          <a:stretch>
            <a:fillRect/>
          </a:stretch>
        </p:blipFill>
        <p:spPr>
          <a:xfrm>
            <a:off x="2799698" y="1341438"/>
            <a:ext cx="3544603" cy="5014912"/>
          </a:xfrm>
          <a:prstGeom prst="rect">
            <a:avLst/>
          </a:prstGeom>
        </p:spPr>
      </p:pic>
      <p:sp>
        <p:nvSpPr>
          <p:cNvPr id="4" name="頁尾版面配置區 3">
            <a:extLst>
              <a:ext uri="{FF2B5EF4-FFF2-40B4-BE49-F238E27FC236}">
                <a16:creationId xmlns:a16="http://schemas.microsoft.com/office/drawing/2014/main" id="{907E2242-4D7D-4C0C-BF3E-711CD5CDFC73}"/>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DBF681B7-C405-4F1A-9E64-D5CA7E6933ED}"/>
              </a:ext>
            </a:extLst>
          </p:cNvPr>
          <p:cNvSpPr>
            <a:spLocks noGrp="1"/>
          </p:cNvSpPr>
          <p:nvPr>
            <p:ph type="sldNum" sz="quarter" idx="12"/>
          </p:nvPr>
        </p:nvSpPr>
        <p:spPr/>
        <p:txBody>
          <a:bodyPr/>
          <a:lstStyle/>
          <a:p>
            <a:fld id="{FFF700D2-071F-440E-A3FF-180D34BA4EC8}" type="slidenum">
              <a:rPr lang="en-GB" smtClean="0"/>
              <a:t>13</a:t>
            </a:fld>
            <a:endParaRPr lang="en-GB"/>
          </a:p>
        </p:txBody>
      </p:sp>
    </p:spTree>
    <p:extLst>
      <p:ext uri="{BB962C8B-B14F-4D97-AF65-F5344CB8AC3E}">
        <p14:creationId xmlns:p14="http://schemas.microsoft.com/office/powerpoint/2010/main" val="2935999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A190ADD-4822-4600-A941-80FFA3A2C87F}"/>
              </a:ext>
            </a:extLst>
          </p:cNvPr>
          <p:cNvSpPr>
            <a:spLocks noGrp="1"/>
          </p:cNvSpPr>
          <p:nvPr>
            <p:ph type="title"/>
          </p:nvPr>
        </p:nvSpPr>
        <p:spPr/>
        <p:txBody>
          <a:bodyPr/>
          <a:lstStyle/>
          <a:p>
            <a:r>
              <a:rPr lang="zh-TW" altLang="en-US" dirty="0"/>
              <a:t>例題 </a:t>
            </a:r>
            <a:r>
              <a:rPr lang="en-US" altLang="zh-TW" dirty="0"/>
              <a:t>12.1</a:t>
            </a:r>
            <a:endParaRPr lang="zh-TW" altLang="en-US" dirty="0"/>
          </a:p>
        </p:txBody>
      </p:sp>
      <p:sp>
        <p:nvSpPr>
          <p:cNvPr id="7" name="文字版面配置區 6">
            <a:extLst>
              <a:ext uri="{FF2B5EF4-FFF2-40B4-BE49-F238E27FC236}">
                <a16:creationId xmlns:a16="http://schemas.microsoft.com/office/drawing/2014/main" id="{DE70CF06-CB52-4E27-BAC1-ABC302E38216}"/>
              </a:ext>
            </a:extLst>
          </p:cNvPr>
          <p:cNvSpPr>
            <a:spLocks noGrp="1"/>
          </p:cNvSpPr>
          <p:nvPr>
            <p:ph type="body" idx="1"/>
          </p:nvPr>
        </p:nvSpPr>
        <p:spPr>
          <a:xfrm>
            <a:off x="722313" y="2492896"/>
            <a:ext cx="4353743" cy="3744416"/>
          </a:xfrm>
        </p:spPr>
        <p:txBody>
          <a:bodyPr/>
          <a:lstStyle/>
          <a:p>
            <a:r>
              <a:rPr lang="zh-TW" altLang="en-US" dirty="0"/>
              <a:t>一質點質量 </a:t>
            </a:r>
            <a:r>
              <a:rPr lang="en-US" altLang="zh-TW" i="1" dirty="0"/>
              <a:t>m </a:t>
            </a:r>
            <a:r>
              <a:rPr lang="en-US" altLang="zh-TW" dirty="0"/>
              <a:t>= 2 </a:t>
            </a:r>
            <a:r>
              <a:rPr lang="zh-TW" altLang="en-US" dirty="0"/>
              <a:t>公斤，距原點 </a:t>
            </a:r>
            <a:r>
              <a:rPr lang="en-US" altLang="zh-TW" dirty="0"/>
              <a:t>15 </a:t>
            </a:r>
            <a:r>
              <a:rPr lang="zh-TW" altLang="en-US" dirty="0"/>
              <a:t>公尺在西偏南</a:t>
            </a:r>
            <a:r>
              <a:rPr lang="en-US" altLang="zh-TW" dirty="0"/>
              <a:t>37° </a:t>
            </a:r>
            <a:r>
              <a:rPr lang="zh-TW" altLang="en-US" dirty="0"/>
              <a:t>方向，具有速度 </a:t>
            </a:r>
            <a:r>
              <a:rPr lang="en-US" altLang="zh-TW" i="1" dirty="0"/>
              <a:t>υ </a:t>
            </a:r>
            <a:r>
              <a:rPr lang="en-US" altLang="zh-TW" dirty="0"/>
              <a:t>= 10 </a:t>
            </a:r>
            <a:r>
              <a:rPr lang="zh-TW" altLang="en-US" dirty="0"/>
              <a:t>公尺</a:t>
            </a:r>
            <a:r>
              <a:rPr lang="en-US" altLang="zh-TW" dirty="0"/>
              <a:t>/</a:t>
            </a:r>
            <a:r>
              <a:rPr lang="zh-TW" altLang="en-US" dirty="0"/>
              <a:t>秒，方向北偏東</a:t>
            </a:r>
            <a:r>
              <a:rPr lang="en-US" altLang="zh-TW" dirty="0"/>
              <a:t>30°</a:t>
            </a:r>
            <a:r>
              <a:rPr lang="zh-TW" altLang="en-US" dirty="0"/>
              <a:t>，如圖</a:t>
            </a:r>
            <a:r>
              <a:rPr lang="en-US" altLang="zh-TW" dirty="0"/>
              <a:t>12.4 </a:t>
            </a:r>
            <a:r>
              <a:rPr lang="zh-TW" altLang="en-US" dirty="0"/>
              <a:t>求其所具之角動量。</a:t>
            </a:r>
          </a:p>
          <a:p>
            <a:endParaRPr lang="zh-TW" altLang="en-US" dirty="0"/>
          </a:p>
        </p:txBody>
      </p:sp>
      <p:sp>
        <p:nvSpPr>
          <p:cNvPr id="4" name="頁尾版面配置區 3">
            <a:extLst>
              <a:ext uri="{FF2B5EF4-FFF2-40B4-BE49-F238E27FC236}">
                <a16:creationId xmlns:a16="http://schemas.microsoft.com/office/drawing/2014/main" id="{CB0CC1D3-AE01-40FD-B0FA-E56A1AFE10D7}"/>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975D8BA9-479F-4042-B0A9-3D8A202AA3B0}"/>
              </a:ext>
            </a:extLst>
          </p:cNvPr>
          <p:cNvSpPr>
            <a:spLocks noGrp="1"/>
          </p:cNvSpPr>
          <p:nvPr>
            <p:ph type="sldNum" sz="quarter" idx="12"/>
          </p:nvPr>
        </p:nvSpPr>
        <p:spPr/>
        <p:txBody>
          <a:bodyPr/>
          <a:lstStyle/>
          <a:p>
            <a:fld id="{FFF700D2-071F-440E-A3FF-180D34BA4EC8}" type="slidenum">
              <a:rPr lang="en-GB" smtClean="0"/>
              <a:t>14</a:t>
            </a:fld>
            <a:endParaRPr lang="en-GB"/>
          </a:p>
        </p:txBody>
      </p:sp>
      <p:pic>
        <p:nvPicPr>
          <p:cNvPr id="8" name="圖片 7">
            <a:extLst>
              <a:ext uri="{FF2B5EF4-FFF2-40B4-BE49-F238E27FC236}">
                <a16:creationId xmlns:a16="http://schemas.microsoft.com/office/drawing/2014/main" id="{86A4E838-9ED9-45E0-B2E5-20EAB29142D7}"/>
              </a:ext>
            </a:extLst>
          </p:cNvPr>
          <p:cNvPicPr>
            <a:picLocks noChangeAspect="1"/>
          </p:cNvPicPr>
          <p:nvPr/>
        </p:nvPicPr>
        <p:blipFill>
          <a:blip r:embed="rId2"/>
          <a:stretch>
            <a:fillRect/>
          </a:stretch>
        </p:blipFill>
        <p:spPr>
          <a:xfrm>
            <a:off x="5147048" y="2337927"/>
            <a:ext cx="3772324" cy="3968675"/>
          </a:xfrm>
          <a:prstGeom prst="rect">
            <a:avLst/>
          </a:prstGeom>
        </p:spPr>
      </p:pic>
      <p:sp>
        <p:nvSpPr>
          <p:cNvPr id="9" name="箭號: 有線條的向右箭號 8">
            <a:hlinkClick r:id="rId3" action="ppaction://hlinkfile"/>
            <a:extLst>
              <a:ext uri="{FF2B5EF4-FFF2-40B4-BE49-F238E27FC236}">
                <a16:creationId xmlns:a16="http://schemas.microsoft.com/office/drawing/2014/main" id="{1F11C953-5F39-4361-856F-E51262177D3B}"/>
              </a:ext>
            </a:extLst>
          </p:cNvPr>
          <p:cNvSpPr/>
          <p:nvPr/>
        </p:nvSpPr>
        <p:spPr>
          <a:xfrm>
            <a:off x="827584" y="522920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219007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91D35B-5E90-44F7-BB36-9202280A3A9D}"/>
              </a:ext>
            </a:extLst>
          </p:cNvPr>
          <p:cNvSpPr>
            <a:spLocks noGrp="1"/>
          </p:cNvSpPr>
          <p:nvPr>
            <p:ph type="title"/>
          </p:nvPr>
        </p:nvSpPr>
        <p:spPr/>
        <p:txBody>
          <a:bodyPr/>
          <a:lstStyle/>
          <a:p>
            <a:r>
              <a:rPr lang="en-US" altLang="zh-TW" dirty="0"/>
              <a:t>12.2 </a:t>
            </a:r>
            <a:r>
              <a:rPr lang="zh-TW" altLang="en-US" dirty="0"/>
              <a:t>角動量</a:t>
            </a:r>
          </a:p>
        </p:txBody>
      </p:sp>
      <p:sp>
        <p:nvSpPr>
          <p:cNvPr id="3" name="內容版面配置區 2">
            <a:extLst>
              <a:ext uri="{FF2B5EF4-FFF2-40B4-BE49-F238E27FC236}">
                <a16:creationId xmlns:a16="http://schemas.microsoft.com/office/drawing/2014/main" id="{F7A134F4-91A1-4B26-9BF5-46EFCD041031}"/>
              </a:ext>
            </a:extLst>
          </p:cNvPr>
          <p:cNvSpPr>
            <a:spLocks noGrp="1"/>
          </p:cNvSpPr>
          <p:nvPr>
            <p:ph idx="1"/>
          </p:nvPr>
        </p:nvSpPr>
        <p:spPr/>
        <p:txBody>
          <a:bodyPr/>
          <a:lstStyle/>
          <a:p>
            <a:pPr>
              <a:buFont typeface="Wingdings 3" pitchFamily="18" charset="2"/>
              <a:buNone/>
            </a:pPr>
            <a:r>
              <a:rPr lang="zh-TW" altLang="en-US" sz="3200" b="1" dirty="0">
                <a:solidFill>
                  <a:schemeClr val="accent6"/>
                </a:solidFill>
              </a:rPr>
              <a:t>圓周上之運動</a:t>
            </a:r>
            <a:endParaRPr lang="en-US" altLang="zh-TW" sz="3200" b="1" dirty="0">
              <a:solidFill>
                <a:schemeClr val="accent6"/>
              </a:solidFill>
            </a:endParaRPr>
          </a:p>
          <a:p>
            <a:r>
              <a:rPr lang="zh-TW" altLang="en-US" dirty="0"/>
              <a:t>圖 </a:t>
            </a:r>
            <a:r>
              <a:rPr lang="en-US" altLang="zh-TW" dirty="0"/>
              <a:t>12.5 </a:t>
            </a:r>
            <a:r>
              <a:rPr lang="zh-TW" altLang="en-US" dirty="0"/>
              <a:t>中，一質點以速率 </a:t>
            </a:r>
            <a:r>
              <a:rPr lang="en-US" altLang="zh-TW" i="1" dirty="0"/>
              <a:t>υ </a:t>
            </a:r>
            <a:r>
              <a:rPr lang="zh-TW" altLang="en-US" dirty="0"/>
              <a:t>及角速度 </a:t>
            </a:r>
            <a:r>
              <a:rPr lang="en-US" altLang="zh-TW" i="1" dirty="0"/>
              <a:t>ω</a:t>
            </a:r>
            <a:r>
              <a:rPr lang="zh-TW" altLang="en-US" dirty="0"/>
              <a:t>，在一半徑 </a:t>
            </a:r>
            <a:r>
              <a:rPr lang="en-US" altLang="zh-TW" i="1" dirty="0"/>
              <a:t>R </a:t>
            </a:r>
            <a:r>
              <a:rPr lang="zh-TW" altLang="en-US" dirty="0"/>
              <a:t>的圓周上運動。 選擇圓心為原點。 </a:t>
            </a:r>
            <a:r>
              <a:rPr lang="en-US" altLang="zh-TW" b="1" dirty="0"/>
              <a:t>r </a:t>
            </a:r>
            <a:r>
              <a:rPr lang="zh-TW" altLang="en-US" dirty="0"/>
              <a:t>與</a:t>
            </a:r>
            <a:r>
              <a:rPr lang="zh-TW" altLang="en-US" b="1" dirty="0"/>
              <a:t> </a:t>
            </a:r>
            <a:r>
              <a:rPr lang="en-US" altLang="zh-TW" b="1" dirty="0"/>
              <a:t>p </a:t>
            </a:r>
            <a:r>
              <a:rPr lang="zh-TW" altLang="en-US" dirty="0"/>
              <a:t>間夾角恆為 </a:t>
            </a:r>
            <a:r>
              <a:rPr lang="en-US" altLang="zh-TW" dirty="0"/>
              <a:t>90°</a:t>
            </a:r>
            <a:r>
              <a:rPr lang="zh-TW" altLang="en-US" dirty="0"/>
              <a:t>，所以角動量大小為 </a:t>
            </a:r>
            <a:r>
              <a:rPr lang="en-US" altLang="zh-TW" i="1" dirty="0"/>
              <a:t>ℓ </a:t>
            </a:r>
            <a:r>
              <a:rPr lang="en-US" altLang="zh-TW" dirty="0"/>
              <a:t>=</a:t>
            </a:r>
            <a:r>
              <a:rPr lang="en-US" altLang="zh-TW" i="1" dirty="0"/>
              <a:t> </a:t>
            </a:r>
            <a:r>
              <a:rPr lang="en-US" altLang="zh-TW" i="1" dirty="0" err="1"/>
              <a:t>rp</a:t>
            </a:r>
            <a:r>
              <a:rPr lang="en-US" altLang="zh-TW" i="1" dirty="0"/>
              <a:t> </a:t>
            </a:r>
            <a:r>
              <a:rPr lang="en-US" altLang="zh-TW" dirty="0"/>
              <a:t>sin 90° =</a:t>
            </a:r>
            <a:r>
              <a:rPr lang="en-US" altLang="zh-TW" i="1" dirty="0"/>
              <a:t> Rp</a:t>
            </a:r>
            <a:r>
              <a:rPr lang="zh-TW" altLang="en-US" dirty="0"/>
              <a:t>。因 </a:t>
            </a:r>
            <a:r>
              <a:rPr lang="en-US" altLang="zh-TW" i="1" dirty="0"/>
              <a:t>υ</a:t>
            </a:r>
            <a:r>
              <a:rPr lang="en-US" altLang="zh-TW" dirty="0"/>
              <a:t> = </a:t>
            </a:r>
            <a:r>
              <a:rPr lang="en-US" altLang="zh-TW" i="1" dirty="0" err="1"/>
              <a:t>ωR</a:t>
            </a:r>
            <a:r>
              <a:rPr lang="zh-TW" altLang="en-US" dirty="0"/>
              <a:t>。可得 </a:t>
            </a:r>
            <a:endParaRPr lang="en-US" altLang="zh-TW" dirty="0"/>
          </a:p>
          <a:p>
            <a:endParaRPr lang="en-US" altLang="zh-TW" dirty="0"/>
          </a:p>
          <a:p>
            <a:r>
              <a:rPr lang="zh-TW" altLang="en-US" dirty="0"/>
              <a:t>當原點在圓心的特殊狀況下，</a:t>
            </a:r>
            <a:r>
              <a:rPr lang="en-US" altLang="zh-TW" b="1" i="1" dirty="0"/>
              <a:t>ℓ </a:t>
            </a:r>
            <a:r>
              <a:rPr lang="zh-TW" altLang="en-US" dirty="0"/>
              <a:t>及</a:t>
            </a:r>
            <a:r>
              <a:rPr lang="zh-TW" altLang="en-US" i="1" dirty="0"/>
              <a:t> </a:t>
            </a:r>
            <a:r>
              <a:rPr lang="en-US" altLang="zh-TW" b="1" i="1" dirty="0"/>
              <a:t>ω</a:t>
            </a:r>
            <a:r>
              <a:rPr lang="en-US" altLang="zh-TW" i="1" dirty="0"/>
              <a:t> </a:t>
            </a:r>
            <a:r>
              <a:rPr lang="zh-TW" altLang="en-US" dirty="0"/>
              <a:t>向量平行</a:t>
            </a:r>
            <a:r>
              <a:rPr lang="en-US" altLang="zh-TW" dirty="0"/>
              <a:t>(</a:t>
            </a:r>
            <a:r>
              <a:rPr lang="zh-TW" altLang="en-US" dirty="0"/>
              <a:t>請利用右手定則確定</a:t>
            </a:r>
            <a:r>
              <a:rPr lang="zh-TW" altLang="en-US" b="1" dirty="0"/>
              <a:t> </a:t>
            </a:r>
            <a:r>
              <a:rPr lang="en-US" altLang="zh-TW" b="1" i="1" dirty="0"/>
              <a:t>ℓ</a:t>
            </a:r>
            <a:r>
              <a:rPr lang="en-US" altLang="zh-TW" i="1" dirty="0"/>
              <a:t> </a:t>
            </a:r>
            <a:r>
              <a:rPr lang="zh-TW" altLang="en-US" dirty="0"/>
              <a:t>的方向</a:t>
            </a:r>
            <a:r>
              <a:rPr lang="en-US" altLang="zh-TW" dirty="0"/>
              <a:t>)</a:t>
            </a:r>
            <a:r>
              <a:rPr lang="zh-TW" altLang="en-US" dirty="0"/>
              <a:t>。我們可輕易證明這並非一般原則。</a:t>
            </a:r>
          </a:p>
        </p:txBody>
      </p:sp>
      <p:sp>
        <p:nvSpPr>
          <p:cNvPr id="4" name="頁尾版面配置區 3">
            <a:extLst>
              <a:ext uri="{FF2B5EF4-FFF2-40B4-BE49-F238E27FC236}">
                <a16:creationId xmlns:a16="http://schemas.microsoft.com/office/drawing/2014/main" id="{B34414CE-B074-489F-A055-0DAAC2A8DB67}"/>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4EF1CDB5-17DB-4522-9CF8-7E05927DFA73}"/>
              </a:ext>
            </a:extLst>
          </p:cNvPr>
          <p:cNvSpPr>
            <a:spLocks noGrp="1"/>
          </p:cNvSpPr>
          <p:nvPr>
            <p:ph type="sldNum" sz="quarter" idx="12"/>
          </p:nvPr>
        </p:nvSpPr>
        <p:spPr/>
        <p:txBody>
          <a:bodyPr/>
          <a:lstStyle/>
          <a:p>
            <a:fld id="{FFF700D2-071F-440E-A3FF-180D34BA4EC8}" type="slidenum">
              <a:rPr lang="en-GB" smtClean="0"/>
              <a:t>15</a:t>
            </a:fld>
            <a:endParaRPr lang="en-GB"/>
          </a:p>
        </p:txBody>
      </p:sp>
      <p:pic>
        <p:nvPicPr>
          <p:cNvPr id="6" name="圖片 5">
            <a:extLst>
              <a:ext uri="{FF2B5EF4-FFF2-40B4-BE49-F238E27FC236}">
                <a16:creationId xmlns:a16="http://schemas.microsoft.com/office/drawing/2014/main" id="{EE8C7343-23C5-47C0-B0B3-2D797B84D4E2}"/>
              </a:ext>
            </a:extLst>
          </p:cNvPr>
          <p:cNvPicPr>
            <a:picLocks noChangeAspect="1"/>
          </p:cNvPicPr>
          <p:nvPr/>
        </p:nvPicPr>
        <p:blipFill>
          <a:blip r:embed="rId2"/>
          <a:stretch>
            <a:fillRect/>
          </a:stretch>
        </p:blipFill>
        <p:spPr>
          <a:xfrm>
            <a:off x="2699792" y="3873043"/>
            <a:ext cx="5827395" cy="420053"/>
          </a:xfrm>
          <a:prstGeom prst="rect">
            <a:avLst/>
          </a:prstGeom>
        </p:spPr>
      </p:pic>
    </p:spTree>
    <p:extLst>
      <p:ext uri="{BB962C8B-B14F-4D97-AF65-F5344CB8AC3E}">
        <p14:creationId xmlns:p14="http://schemas.microsoft.com/office/powerpoint/2010/main" val="3001099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87FF9B-8974-4E99-9381-0B74FD5426AB}"/>
              </a:ext>
            </a:extLst>
          </p:cNvPr>
          <p:cNvSpPr>
            <a:spLocks noGrp="1"/>
          </p:cNvSpPr>
          <p:nvPr>
            <p:ph type="title"/>
          </p:nvPr>
        </p:nvSpPr>
        <p:spPr/>
        <p:txBody>
          <a:bodyPr/>
          <a:lstStyle/>
          <a:p>
            <a:r>
              <a:rPr lang="en-US" altLang="zh-TW" dirty="0"/>
              <a:t>12.2</a:t>
            </a:r>
            <a:endParaRPr lang="zh-TW" altLang="en-US" dirty="0"/>
          </a:p>
        </p:txBody>
      </p:sp>
      <p:sp>
        <p:nvSpPr>
          <p:cNvPr id="3" name="內容版面配置區 2">
            <a:extLst>
              <a:ext uri="{FF2B5EF4-FFF2-40B4-BE49-F238E27FC236}">
                <a16:creationId xmlns:a16="http://schemas.microsoft.com/office/drawing/2014/main" id="{C9647783-D709-4420-971D-94CAA50DE85B}"/>
              </a:ext>
            </a:extLst>
          </p:cNvPr>
          <p:cNvSpPr>
            <a:spLocks noGrp="1"/>
          </p:cNvSpPr>
          <p:nvPr>
            <p:ph idx="1"/>
          </p:nvPr>
        </p:nvSpPr>
        <p:spPr/>
        <p:txBody>
          <a:bodyPr/>
          <a:lstStyle/>
          <a:p>
            <a:r>
              <a:rPr lang="zh-TW" altLang="en-US" dirty="0"/>
              <a:t>在圖 </a:t>
            </a:r>
            <a:r>
              <a:rPr lang="en-US" altLang="zh-TW" dirty="0"/>
              <a:t>12.6 </a:t>
            </a:r>
            <a:r>
              <a:rPr lang="zh-TW" altLang="en-US" dirty="0"/>
              <a:t>中原點不在圓心上，向量 </a:t>
            </a:r>
            <a:r>
              <a:rPr lang="el-GR" altLang="zh-TW" b="1" i="1" dirty="0"/>
              <a:t>ω </a:t>
            </a:r>
            <a:r>
              <a:rPr lang="zh-TW" altLang="en-US" dirty="0"/>
              <a:t>仍垂直於此半徑為 </a:t>
            </a:r>
            <a:r>
              <a:rPr lang="en-US" altLang="zh-TW" i="1" dirty="0"/>
              <a:t>R</a:t>
            </a:r>
            <a:r>
              <a:rPr lang="en-US" altLang="zh-TW" dirty="0"/>
              <a:t> </a:t>
            </a:r>
            <a:r>
              <a:rPr lang="zh-TW" altLang="en-US" dirty="0"/>
              <a:t>的圓周所在平面。在此情形下，</a:t>
            </a:r>
            <a:r>
              <a:rPr lang="en-US" altLang="zh-TW" b="1" dirty="0"/>
              <a:t>r </a:t>
            </a:r>
            <a:r>
              <a:rPr lang="zh-TW" altLang="en-US" dirty="0"/>
              <a:t>向量</a:t>
            </a:r>
            <a:r>
              <a:rPr lang="zh-TW" altLang="en-US" b="1" dirty="0"/>
              <a:t>並非</a:t>
            </a:r>
            <a:r>
              <a:rPr lang="zh-TW" altLang="en-US" dirty="0"/>
              <a:t>沿連心線，故 </a:t>
            </a:r>
            <a:r>
              <a:rPr lang="en-US" altLang="zh-TW" b="1" i="1" dirty="0"/>
              <a:t>ℓ </a:t>
            </a:r>
            <a:r>
              <a:rPr lang="en-US" altLang="zh-TW" dirty="0"/>
              <a:t>=</a:t>
            </a:r>
            <a:r>
              <a:rPr lang="en-US" altLang="zh-TW" b="1" i="1" dirty="0"/>
              <a:t> </a:t>
            </a:r>
            <a:r>
              <a:rPr lang="en-US" altLang="zh-TW" b="1" dirty="0"/>
              <a:t>r </a:t>
            </a:r>
            <a:r>
              <a:rPr lang="en-US" altLang="zh-TW" dirty="0"/>
              <a:t>×</a:t>
            </a:r>
            <a:r>
              <a:rPr lang="en-US" altLang="zh-TW" b="1" dirty="0"/>
              <a:t> p</a:t>
            </a:r>
            <a:r>
              <a:rPr lang="en-US" altLang="zh-TW" b="1" i="1" dirty="0"/>
              <a:t> </a:t>
            </a:r>
            <a:r>
              <a:rPr lang="zh-TW" altLang="en-US" dirty="0"/>
              <a:t>並不垂直於運動平面，即：</a:t>
            </a:r>
            <a:r>
              <a:rPr lang="en-US" altLang="zh-TW" b="1" i="1" dirty="0"/>
              <a:t>ℓ </a:t>
            </a:r>
            <a:r>
              <a:rPr lang="zh-TW" altLang="en-US" dirty="0"/>
              <a:t>及</a:t>
            </a:r>
            <a:r>
              <a:rPr lang="zh-TW" altLang="en-US" b="1" i="1" dirty="0"/>
              <a:t> </a:t>
            </a:r>
            <a:r>
              <a:rPr lang="el-GR" altLang="zh-TW" b="1" i="1" dirty="0"/>
              <a:t>ω </a:t>
            </a:r>
            <a:r>
              <a:rPr lang="zh-TW" altLang="en-US" dirty="0"/>
              <a:t>不平行。</a:t>
            </a:r>
            <a:endParaRPr lang="en-US" altLang="zh-TW" dirty="0"/>
          </a:p>
          <a:p>
            <a:r>
              <a:rPr lang="zh-TW" altLang="en-US" dirty="0"/>
              <a:t>然而 </a:t>
            </a:r>
            <a:r>
              <a:rPr lang="en-US" altLang="zh-TW" b="1" i="1" dirty="0"/>
              <a:t>ℓ </a:t>
            </a:r>
            <a:r>
              <a:rPr lang="zh-TW" altLang="en-US" dirty="0"/>
              <a:t>的</a:t>
            </a:r>
            <a:r>
              <a:rPr lang="zh-TW" altLang="en-US" i="1" dirty="0"/>
              <a:t> </a:t>
            </a:r>
            <a:r>
              <a:rPr lang="en-US" altLang="zh-TW" i="1" dirty="0"/>
              <a:t>z </a:t>
            </a:r>
            <a:r>
              <a:rPr lang="zh-TW" altLang="en-US" dirty="0"/>
              <a:t>分量仍沿 </a:t>
            </a:r>
            <a:r>
              <a:rPr lang="el-GR" altLang="zh-TW" b="1" i="1" dirty="0"/>
              <a:t>ω </a:t>
            </a:r>
            <a:r>
              <a:rPr lang="zh-TW" altLang="en-US" dirty="0"/>
              <a:t>的方向。因為 </a:t>
            </a:r>
            <a:r>
              <a:rPr lang="en-US" altLang="zh-TW" b="1" dirty="0"/>
              <a:t>r </a:t>
            </a:r>
            <a:r>
              <a:rPr lang="zh-TW" altLang="en-US" dirty="0"/>
              <a:t>垂直於 </a:t>
            </a:r>
            <a:r>
              <a:rPr lang="en-US" altLang="zh-TW" b="1" dirty="0"/>
              <a:t>p</a:t>
            </a:r>
            <a:r>
              <a:rPr lang="zh-TW" altLang="en-US" dirty="0"/>
              <a:t>，此角動量大小為 </a:t>
            </a:r>
            <a:r>
              <a:rPr lang="en-US" altLang="zh-TW" i="1" dirty="0"/>
              <a:t>ℓ </a:t>
            </a:r>
            <a:r>
              <a:rPr lang="en-US" altLang="zh-TW" dirty="0"/>
              <a:t>=</a:t>
            </a:r>
            <a:r>
              <a:rPr lang="en-US" altLang="zh-TW" i="1" dirty="0"/>
              <a:t> </a:t>
            </a:r>
            <a:r>
              <a:rPr lang="en-US" altLang="zh-TW" i="1" dirty="0" err="1"/>
              <a:t>rp</a:t>
            </a:r>
            <a:r>
              <a:rPr lang="en-US" altLang="zh-TW" i="1" dirty="0"/>
              <a:t> </a:t>
            </a:r>
            <a:r>
              <a:rPr lang="en-US" altLang="zh-TW" dirty="0"/>
              <a:t>sin 90°= </a:t>
            </a:r>
            <a:r>
              <a:rPr lang="en-US" altLang="zh-TW" i="1" dirty="0"/>
              <a:t>m</a:t>
            </a:r>
            <a:r>
              <a:rPr lang="el-GR" altLang="zh-TW" i="1" dirty="0"/>
              <a:t>υ</a:t>
            </a:r>
            <a:r>
              <a:rPr lang="en-US" altLang="zh-TW" i="1" dirty="0"/>
              <a:t>r</a:t>
            </a:r>
            <a:r>
              <a:rPr lang="en-US" altLang="zh-TW" dirty="0"/>
              <a:t> </a:t>
            </a:r>
            <a:r>
              <a:rPr lang="zh-TW" altLang="en-US" dirty="0"/>
              <a:t>而其 </a:t>
            </a:r>
            <a:r>
              <a:rPr lang="en-US" altLang="zh-TW" i="1" dirty="0"/>
              <a:t>z </a:t>
            </a:r>
            <a:r>
              <a:rPr lang="zh-TW" altLang="en-US" dirty="0"/>
              <a:t>分量為 </a:t>
            </a:r>
            <a:r>
              <a:rPr lang="en-US" altLang="zh-TW" i="1" dirty="0"/>
              <a:t>ℓ</a:t>
            </a:r>
            <a:r>
              <a:rPr lang="en-US" altLang="zh-TW" i="1" baseline="-25000" dirty="0"/>
              <a:t>z</a:t>
            </a:r>
            <a:r>
              <a:rPr lang="en-US" altLang="zh-TW" i="1" dirty="0"/>
              <a:t> </a:t>
            </a:r>
            <a:r>
              <a:rPr lang="en-US" altLang="zh-TW" dirty="0"/>
              <a:t>=</a:t>
            </a:r>
            <a:r>
              <a:rPr lang="en-US" altLang="zh-TW" i="1" dirty="0"/>
              <a:t> ℓ</a:t>
            </a:r>
            <a:r>
              <a:rPr lang="zh-TW" altLang="en-US" i="1" dirty="0"/>
              <a:t> </a:t>
            </a:r>
            <a:r>
              <a:rPr lang="en-US" altLang="zh-TW" dirty="0"/>
              <a:t>sin</a:t>
            </a:r>
            <a:r>
              <a:rPr lang="en-US" altLang="zh-TW" i="1" dirty="0"/>
              <a:t> </a:t>
            </a:r>
            <a:r>
              <a:rPr lang="el-GR" altLang="zh-TW" i="1" dirty="0">
                <a:sym typeface="Symbol" panose="05050102010706020507" pitchFamily="18" charset="2"/>
              </a:rPr>
              <a:t></a:t>
            </a:r>
            <a:r>
              <a:rPr lang="zh-TW" altLang="en-US" i="1" dirty="0">
                <a:sym typeface="Symbol" panose="05050102010706020507" pitchFamily="18" charset="2"/>
              </a:rPr>
              <a:t> </a:t>
            </a:r>
            <a:r>
              <a:rPr lang="el-GR" altLang="zh-TW" dirty="0"/>
              <a:t>= (</a:t>
            </a:r>
            <a:r>
              <a:rPr lang="en-US" altLang="zh-TW" i="1" dirty="0"/>
              <a:t>m</a:t>
            </a:r>
            <a:r>
              <a:rPr lang="el-GR" altLang="zh-TW" i="1" dirty="0"/>
              <a:t>υ</a:t>
            </a:r>
            <a:r>
              <a:rPr lang="en-US" altLang="zh-TW" i="1" dirty="0"/>
              <a:t>r</a:t>
            </a:r>
            <a:r>
              <a:rPr lang="en-US" altLang="zh-TW" dirty="0"/>
              <a:t>)</a:t>
            </a:r>
            <a:r>
              <a:rPr lang="en-US" altLang="zh-TW" i="1" dirty="0"/>
              <a:t> </a:t>
            </a:r>
            <a:r>
              <a:rPr lang="en-US" altLang="zh-TW" dirty="0"/>
              <a:t>(</a:t>
            </a:r>
            <a:r>
              <a:rPr lang="en-US" altLang="zh-TW" i="1" dirty="0"/>
              <a:t>R</a:t>
            </a:r>
            <a:r>
              <a:rPr lang="en-US" altLang="zh-TW" dirty="0"/>
              <a:t>/</a:t>
            </a:r>
            <a:r>
              <a:rPr lang="en-US" altLang="zh-TW" i="1" dirty="0"/>
              <a:t>r</a:t>
            </a:r>
            <a:r>
              <a:rPr lang="en-US" altLang="zh-TW" dirty="0"/>
              <a:t>)</a:t>
            </a:r>
            <a:r>
              <a:rPr lang="en-US" altLang="zh-TW" i="1" dirty="0"/>
              <a:t> </a:t>
            </a:r>
            <a:r>
              <a:rPr lang="en-US" altLang="zh-TW" dirty="0"/>
              <a:t>= </a:t>
            </a:r>
            <a:r>
              <a:rPr lang="en-US" altLang="zh-TW" i="1" dirty="0" err="1"/>
              <a:t>mR</a:t>
            </a:r>
            <a:r>
              <a:rPr lang="en-US" altLang="zh-TW" i="1" baseline="30000" dirty="0" err="1"/>
              <a:t>2</a:t>
            </a:r>
            <a:r>
              <a:rPr lang="el-GR" altLang="zh-TW" i="1" dirty="0"/>
              <a:t>ω</a:t>
            </a:r>
            <a:r>
              <a:rPr lang="zh-TW" altLang="el-GR" dirty="0"/>
              <a:t>：</a:t>
            </a:r>
            <a:endParaRPr lang="zh-TW" altLang="en-US" dirty="0"/>
          </a:p>
          <a:p>
            <a:endParaRPr lang="zh-TW" altLang="en-US" dirty="0"/>
          </a:p>
        </p:txBody>
      </p:sp>
      <p:sp>
        <p:nvSpPr>
          <p:cNvPr id="4" name="頁尾版面配置區 3">
            <a:extLst>
              <a:ext uri="{FF2B5EF4-FFF2-40B4-BE49-F238E27FC236}">
                <a16:creationId xmlns:a16="http://schemas.microsoft.com/office/drawing/2014/main" id="{445CC8FB-E4D2-4171-9A55-371D7ED6445A}"/>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AA01DBB0-A78A-4D8F-9BEF-7EDDD3FBF874}"/>
              </a:ext>
            </a:extLst>
          </p:cNvPr>
          <p:cNvSpPr>
            <a:spLocks noGrp="1"/>
          </p:cNvSpPr>
          <p:nvPr>
            <p:ph type="sldNum" sz="quarter" idx="12"/>
          </p:nvPr>
        </p:nvSpPr>
        <p:spPr/>
        <p:txBody>
          <a:bodyPr/>
          <a:lstStyle/>
          <a:p>
            <a:fld id="{FFF700D2-071F-440E-A3FF-180D34BA4EC8}" type="slidenum">
              <a:rPr lang="en-GB" smtClean="0"/>
              <a:t>16</a:t>
            </a:fld>
            <a:endParaRPr lang="en-GB"/>
          </a:p>
        </p:txBody>
      </p:sp>
      <p:pic>
        <p:nvPicPr>
          <p:cNvPr id="6" name="圖片 5">
            <a:extLst>
              <a:ext uri="{FF2B5EF4-FFF2-40B4-BE49-F238E27FC236}">
                <a16:creationId xmlns:a16="http://schemas.microsoft.com/office/drawing/2014/main" id="{6DED914E-2463-4338-A3B7-8E13B84B8830}"/>
              </a:ext>
            </a:extLst>
          </p:cNvPr>
          <p:cNvPicPr>
            <a:picLocks noChangeAspect="1"/>
          </p:cNvPicPr>
          <p:nvPr/>
        </p:nvPicPr>
        <p:blipFill>
          <a:blip r:embed="rId2"/>
          <a:stretch>
            <a:fillRect/>
          </a:stretch>
        </p:blipFill>
        <p:spPr>
          <a:xfrm>
            <a:off x="2627784" y="4859819"/>
            <a:ext cx="5907405" cy="513397"/>
          </a:xfrm>
          <a:prstGeom prst="rect">
            <a:avLst/>
          </a:prstGeom>
        </p:spPr>
      </p:pic>
    </p:spTree>
    <p:extLst>
      <p:ext uri="{BB962C8B-B14F-4D97-AF65-F5344CB8AC3E}">
        <p14:creationId xmlns:p14="http://schemas.microsoft.com/office/powerpoint/2010/main" val="232618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1F24A6-7F53-46B1-BFF7-DF3B97FD1E05}"/>
              </a:ext>
            </a:extLst>
          </p:cNvPr>
          <p:cNvSpPr>
            <a:spLocks noGrp="1"/>
          </p:cNvSpPr>
          <p:nvPr>
            <p:ph type="title"/>
          </p:nvPr>
        </p:nvSpPr>
        <p:spPr/>
        <p:txBody>
          <a:bodyPr/>
          <a:lstStyle/>
          <a:p>
            <a:r>
              <a:rPr lang="en-US" altLang="zh-TW" dirty="0"/>
              <a:t>12.2 </a:t>
            </a:r>
            <a:r>
              <a:rPr lang="zh-TW" altLang="en-US" dirty="0"/>
              <a:t>角動量</a:t>
            </a:r>
          </a:p>
        </p:txBody>
      </p:sp>
      <p:pic>
        <p:nvPicPr>
          <p:cNvPr id="8" name="內容版面配置區 7">
            <a:extLst>
              <a:ext uri="{FF2B5EF4-FFF2-40B4-BE49-F238E27FC236}">
                <a16:creationId xmlns:a16="http://schemas.microsoft.com/office/drawing/2014/main" id="{9BFDEDBE-0460-4B49-A56E-51A73BE88108}"/>
              </a:ext>
            </a:extLst>
          </p:cNvPr>
          <p:cNvPicPr>
            <a:picLocks noGrp="1" noChangeAspect="1"/>
          </p:cNvPicPr>
          <p:nvPr>
            <p:ph sz="half" idx="1"/>
          </p:nvPr>
        </p:nvPicPr>
        <p:blipFill>
          <a:blip r:embed="rId2"/>
          <a:stretch>
            <a:fillRect/>
          </a:stretch>
        </p:blipFill>
        <p:spPr>
          <a:xfrm>
            <a:off x="1043608" y="1798796"/>
            <a:ext cx="3387090" cy="3260408"/>
          </a:xfrm>
          <a:prstGeom prst="rect">
            <a:avLst/>
          </a:prstGeom>
        </p:spPr>
      </p:pic>
      <p:pic>
        <p:nvPicPr>
          <p:cNvPr id="9" name="內容版面配置區 8">
            <a:extLst>
              <a:ext uri="{FF2B5EF4-FFF2-40B4-BE49-F238E27FC236}">
                <a16:creationId xmlns:a16="http://schemas.microsoft.com/office/drawing/2014/main" id="{E9791B56-3590-4904-A6D8-749789D4C798}"/>
              </a:ext>
            </a:extLst>
          </p:cNvPr>
          <p:cNvPicPr>
            <a:picLocks noGrp="1" noChangeAspect="1"/>
          </p:cNvPicPr>
          <p:nvPr>
            <p:ph sz="half" idx="2"/>
          </p:nvPr>
        </p:nvPicPr>
        <p:blipFill>
          <a:blip r:embed="rId3"/>
          <a:stretch>
            <a:fillRect/>
          </a:stretch>
        </p:blipFill>
        <p:spPr>
          <a:xfrm>
            <a:off x="4985180" y="1341438"/>
            <a:ext cx="3373755" cy="5053965"/>
          </a:xfrm>
          <a:prstGeom prst="rect">
            <a:avLst/>
          </a:prstGeom>
        </p:spPr>
      </p:pic>
      <p:sp>
        <p:nvSpPr>
          <p:cNvPr id="4" name="頁尾版面配置區 3">
            <a:extLst>
              <a:ext uri="{FF2B5EF4-FFF2-40B4-BE49-F238E27FC236}">
                <a16:creationId xmlns:a16="http://schemas.microsoft.com/office/drawing/2014/main" id="{9E33CF2D-E7F5-4722-8AA5-51FC5EDCB66F}"/>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46C6EA43-CA3A-4D7C-8429-F1D5A2BBD4B3}"/>
              </a:ext>
            </a:extLst>
          </p:cNvPr>
          <p:cNvSpPr>
            <a:spLocks noGrp="1"/>
          </p:cNvSpPr>
          <p:nvPr>
            <p:ph type="sldNum" sz="quarter" idx="12"/>
          </p:nvPr>
        </p:nvSpPr>
        <p:spPr/>
        <p:txBody>
          <a:bodyPr/>
          <a:lstStyle/>
          <a:p>
            <a:fld id="{FFF700D2-071F-440E-A3FF-180D34BA4EC8}" type="slidenum">
              <a:rPr lang="en-GB" smtClean="0"/>
              <a:t>17</a:t>
            </a:fld>
            <a:endParaRPr lang="en-GB"/>
          </a:p>
        </p:txBody>
      </p:sp>
    </p:spTree>
    <p:extLst>
      <p:ext uri="{BB962C8B-B14F-4D97-AF65-F5344CB8AC3E}">
        <p14:creationId xmlns:p14="http://schemas.microsoft.com/office/powerpoint/2010/main" val="415773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AB8F4-38EB-434D-ACD5-A2CDE830854F}"/>
              </a:ext>
            </a:extLst>
          </p:cNvPr>
          <p:cNvSpPr>
            <a:spLocks noGrp="1"/>
          </p:cNvSpPr>
          <p:nvPr>
            <p:ph type="title"/>
          </p:nvPr>
        </p:nvSpPr>
        <p:spPr/>
        <p:txBody>
          <a:bodyPr/>
          <a:lstStyle/>
          <a:p>
            <a:r>
              <a:rPr lang="en-US" altLang="zh-TW" dirty="0"/>
              <a:t>12.2 </a:t>
            </a:r>
            <a:r>
              <a:rPr lang="zh-TW" altLang="en-US" dirty="0"/>
              <a:t>角動量</a:t>
            </a:r>
          </a:p>
        </p:txBody>
      </p:sp>
      <p:sp>
        <p:nvSpPr>
          <p:cNvPr id="3" name="內容版面配置區 2">
            <a:extLst>
              <a:ext uri="{FF2B5EF4-FFF2-40B4-BE49-F238E27FC236}">
                <a16:creationId xmlns:a16="http://schemas.microsoft.com/office/drawing/2014/main" id="{F32829B1-C03F-4CBB-83F9-B3EC6F5DCE8B}"/>
              </a:ext>
            </a:extLst>
          </p:cNvPr>
          <p:cNvSpPr>
            <a:spLocks noGrp="1"/>
          </p:cNvSpPr>
          <p:nvPr>
            <p:ph idx="1"/>
          </p:nvPr>
        </p:nvSpPr>
        <p:spPr/>
        <p:txBody>
          <a:bodyPr/>
          <a:lstStyle/>
          <a:p>
            <a:pPr>
              <a:buFont typeface="Wingdings 3" pitchFamily="18" charset="2"/>
              <a:buNone/>
            </a:pPr>
            <a:r>
              <a:rPr lang="zh-TW" altLang="en-US" sz="3200" b="1" dirty="0">
                <a:solidFill>
                  <a:schemeClr val="accent6"/>
                </a:solidFill>
              </a:rPr>
              <a:t>質點系</a:t>
            </a:r>
            <a:endParaRPr lang="en-US" altLang="zh-TW" sz="3200" b="1" dirty="0">
              <a:solidFill>
                <a:schemeClr val="accent6"/>
              </a:solidFill>
            </a:endParaRPr>
          </a:p>
          <a:p>
            <a:r>
              <a:rPr lang="zh-TW" altLang="en-US" dirty="0"/>
              <a:t>質點系相對於某一原點的總角動量 </a:t>
            </a:r>
            <a:r>
              <a:rPr lang="en-US" altLang="zh-TW" b="1" dirty="0"/>
              <a:t>L</a:t>
            </a:r>
            <a:r>
              <a:rPr lang="zh-TW" altLang="en-US" dirty="0"/>
              <a:t> 為各質點角動量的和。由式 </a:t>
            </a:r>
            <a:r>
              <a:rPr lang="en-US" altLang="zh-TW" dirty="0"/>
              <a:t>12.2</a:t>
            </a:r>
          </a:p>
          <a:p>
            <a:pPr>
              <a:buFont typeface="Wingdings 3" pitchFamily="18" charset="2"/>
              <a:buNone/>
            </a:pPr>
            <a:br>
              <a:rPr lang="en-US" altLang="zh-TW" dirty="0"/>
            </a:br>
            <a:br>
              <a:rPr lang="en-US" altLang="zh-TW" dirty="0"/>
            </a:br>
            <a:r>
              <a:rPr lang="zh-TW" altLang="en-US" dirty="0"/>
              <a:t>上式是剛體繞著定軸轉動的特例，故型式簡單。原點可選在定為 </a:t>
            </a:r>
            <a:r>
              <a:rPr lang="en-US" altLang="zh-TW" i="1" dirty="0"/>
              <a:t>z </a:t>
            </a:r>
            <a:r>
              <a:rPr lang="zh-TW" altLang="en-US" dirty="0"/>
              <a:t>軸的轉軸上的任意一點。由 </a:t>
            </a:r>
            <a:r>
              <a:rPr lang="en-US" altLang="zh-TW" dirty="0"/>
              <a:t>12.5 </a:t>
            </a:r>
            <a:r>
              <a:rPr lang="zh-TW" altLang="en-US" dirty="0"/>
              <a:t>式，第</a:t>
            </a:r>
            <a:r>
              <a:rPr lang="zh-TW" altLang="en-US" i="1" dirty="0"/>
              <a:t> </a:t>
            </a:r>
            <a:r>
              <a:rPr lang="en-US" altLang="zh-TW" i="1" dirty="0" err="1"/>
              <a:t>i</a:t>
            </a:r>
            <a:r>
              <a:rPr lang="en-US" altLang="zh-TW" dirty="0"/>
              <a:t> </a:t>
            </a:r>
            <a:r>
              <a:rPr lang="zh-TW" altLang="en-US" dirty="0"/>
              <a:t>質點的角動量 </a:t>
            </a:r>
            <a:r>
              <a:rPr lang="en-US" altLang="zh-TW" i="1" dirty="0"/>
              <a:t>z </a:t>
            </a:r>
            <a:r>
              <a:rPr lang="zh-TW" altLang="en-US" dirty="0"/>
              <a:t>分量為 </a:t>
            </a:r>
            <a:r>
              <a:rPr lang="en-US" altLang="zh-TW" i="1" dirty="0"/>
              <a:t>ℓ</a:t>
            </a:r>
            <a:r>
              <a:rPr lang="en-US" altLang="zh-TW" i="1" baseline="-25000" dirty="0" err="1"/>
              <a:t>iz</a:t>
            </a:r>
            <a:r>
              <a:rPr lang="en-US" altLang="zh-TW" i="1" dirty="0"/>
              <a:t> </a:t>
            </a:r>
            <a:r>
              <a:rPr lang="en-US" altLang="zh-TW" dirty="0"/>
              <a:t>= </a:t>
            </a:r>
            <a:r>
              <a:rPr lang="en-US" altLang="zh-TW" i="1" dirty="0" err="1"/>
              <a:t>m</a:t>
            </a:r>
            <a:r>
              <a:rPr lang="en-US" altLang="zh-TW" i="1" baseline="-25000" dirty="0" err="1"/>
              <a:t>i</a:t>
            </a:r>
            <a:r>
              <a:rPr lang="en-US" altLang="zh-TW" i="1" dirty="0" err="1"/>
              <a:t>R</a:t>
            </a:r>
            <a:r>
              <a:rPr lang="en-US" altLang="zh-TW" baseline="30000" dirty="0" err="1"/>
              <a:t>2</a:t>
            </a:r>
            <a:r>
              <a:rPr lang="en-US" altLang="zh-TW" i="1" baseline="-25000" dirty="0" err="1"/>
              <a:t>i</a:t>
            </a:r>
            <a:r>
              <a:rPr lang="en-US" altLang="zh-TW" baseline="-25000" dirty="0"/>
              <a:t> </a:t>
            </a:r>
            <a:r>
              <a:rPr lang="en-US" altLang="zh-TW" i="1" dirty="0"/>
              <a:t>ω</a:t>
            </a:r>
            <a:r>
              <a:rPr lang="zh-TW" altLang="en-US" dirty="0"/>
              <a:t>，</a:t>
            </a:r>
            <a:r>
              <a:rPr lang="en-US" altLang="zh-TW" i="1" dirty="0"/>
              <a:t>R</a:t>
            </a:r>
            <a:r>
              <a:rPr lang="en-US" altLang="zh-TW" i="1" baseline="-25000" dirty="0"/>
              <a:t>i </a:t>
            </a:r>
            <a:r>
              <a:rPr lang="zh-TW" altLang="en-US" dirty="0"/>
              <a:t>為此質點繞行圓周的半徑。</a:t>
            </a:r>
          </a:p>
        </p:txBody>
      </p:sp>
      <p:sp>
        <p:nvSpPr>
          <p:cNvPr id="4" name="頁尾版面配置區 3">
            <a:extLst>
              <a:ext uri="{FF2B5EF4-FFF2-40B4-BE49-F238E27FC236}">
                <a16:creationId xmlns:a16="http://schemas.microsoft.com/office/drawing/2014/main" id="{06AF9078-097C-4ED9-91A7-6380DE18F6B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41ED761C-5276-4440-8356-420FA39A3EB8}"/>
              </a:ext>
            </a:extLst>
          </p:cNvPr>
          <p:cNvSpPr>
            <a:spLocks noGrp="1"/>
          </p:cNvSpPr>
          <p:nvPr>
            <p:ph type="sldNum" sz="quarter" idx="12"/>
          </p:nvPr>
        </p:nvSpPr>
        <p:spPr/>
        <p:txBody>
          <a:bodyPr/>
          <a:lstStyle/>
          <a:p>
            <a:fld id="{FFF700D2-071F-440E-A3FF-180D34BA4EC8}" type="slidenum">
              <a:rPr lang="en-GB" smtClean="0"/>
              <a:t>18</a:t>
            </a:fld>
            <a:endParaRPr lang="en-GB"/>
          </a:p>
        </p:txBody>
      </p:sp>
      <p:pic>
        <p:nvPicPr>
          <p:cNvPr id="6" name="圖片 5">
            <a:extLst>
              <a:ext uri="{FF2B5EF4-FFF2-40B4-BE49-F238E27FC236}">
                <a16:creationId xmlns:a16="http://schemas.microsoft.com/office/drawing/2014/main" id="{87408288-A40F-49E4-8366-D0BB8BD58C73}"/>
              </a:ext>
            </a:extLst>
          </p:cNvPr>
          <p:cNvPicPr>
            <a:picLocks noChangeAspect="1"/>
          </p:cNvPicPr>
          <p:nvPr/>
        </p:nvPicPr>
        <p:blipFill>
          <a:blip r:embed="rId2"/>
          <a:stretch>
            <a:fillRect/>
          </a:stretch>
        </p:blipFill>
        <p:spPr>
          <a:xfrm>
            <a:off x="1252917" y="3068960"/>
            <a:ext cx="7427595" cy="493395"/>
          </a:xfrm>
          <a:prstGeom prst="rect">
            <a:avLst/>
          </a:prstGeom>
        </p:spPr>
      </p:pic>
    </p:spTree>
    <p:extLst>
      <p:ext uri="{BB962C8B-B14F-4D97-AF65-F5344CB8AC3E}">
        <p14:creationId xmlns:p14="http://schemas.microsoft.com/office/powerpoint/2010/main" val="1565093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EFE2F4-FE1A-4E16-A864-2EDDDB41D0E3}"/>
              </a:ext>
            </a:extLst>
          </p:cNvPr>
          <p:cNvSpPr>
            <a:spLocks noGrp="1"/>
          </p:cNvSpPr>
          <p:nvPr>
            <p:ph type="title"/>
          </p:nvPr>
        </p:nvSpPr>
        <p:spPr/>
        <p:txBody>
          <a:bodyPr/>
          <a:lstStyle/>
          <a:p>
            <a:r>
              <a:rPr lang="en-US" altLang="zh-TW"/>
              <a:t>12.2 </a:t>
            </a:r>
            <a:r>
              <a:rPr lang="zh-TW" altLang="en-US"/>
              <a:t>角動量</a:t>
            </a:r>
          </a:p>
        </p:txBody>
      </p:sp>
      <p:sp>
        <p:nvSpPr>
          <p:cNvPr id="3" name="內容版面配置區 2">
            <a:extLst>
              <a:ext uri="{FF2B5EF4-FFF2-40B4-BE49-F238E27FC236}">
                <a16:creationId xmlns:a16="http://schemas.microsoft.com/office/drawing/2014/main" id="{B575B58A-1933-42C9-9848-60BC417C0262}"/>
              </a:ext>
            </a:extLst>
          </p:cNvPr>
          <p:cNvSpPr>
            <a:spLocks noGrp="1"/>
          </p:cNvSpPr>
          <p:nvPr>
            <p:ph idx="1"/>
          </p:nvPr>
        </p:nvSpPr>
        <p:spPr/>
        <p:txBody>
          <a:bodyPr/>
          <a:lstStyle/>
          <a:p>
            <a:r>
              <a:rPr lang="zh-TW" altLang="en-US" dirty="0"/>
              <a:t>因此， 繞固定軸旋轉的剛體總角量的 </a:t>
            </a:r>
            <a:r>
              <a:rPr lang="en-US" altLang="zh-TW" i="1" dirty="0"/>
              <a:t>z </a:t>
            </a:r>
            <a:r>
              <a:rPr lang="zh-TW" altLang="en-US" dirty="0"/>
              <a:t>分量為</a:t>
            </a:r>
            <a:endParaRPr lang="en-US" altLang="zh-TW" dirty="0"/>
          </a:p>
          <a:p>
            <a:endParaRPr lang="en-US" altLang="zh-TW" dirty="0"/>
          </a:p>
          <a:p>
            <a:r>
              <a:rPr lang="zh-TW" altLang="en-US" dirty="0"/>
              <a:t>因轉動慣量為 </a:t>
            </a:r>
            <a:r>
              <a:rPr lang="en-US" altLang="zh-TW" i="1" dirty="0"/>
              <a:t>I </a:t>
            </a:r>
            <a:r>
              <a:rPr lang="en-US" altLang="zh-TW" dirty="0"/>
              <a:t>=</a:t>
            </a:r>
            <a:r>
              <a:rPr lang="en-US" altLang="zh-TW" i="1" dirty="0"/>
              <a:t> </a:t>
            </a:r>
            <a:r>
              <a:rPr lang="el-GR" altLang="zh-TW" dirty="0"/>
              <a:t>Σ</a:t>
            </a:r>
            <a:r>
              <a:rPr lang="en-US" altLang="zh-TW" i="1" dirty="0"/>
              <a:t> </a:t>
            </a:r>
            <a:r>
              <a:rPr lang="en-US" altLang="zh-TW" i="1" dirty="0" err="1"/>
              <a:t>m</a:t>
            </a:r>
            <a:r>
              <a:rPr lang="en-US" altLang="zh-TW" i="1" baseline="-25000" dirty="0" err="1"/>
              <a:t>i</a:t>
            </a:r>
            <a:r>
              <a:rPr lang="en-US" altLang="zh-TW" i="1" dirty="0" err="1"/>
              <a:t>R</a:t>
            </a:r>
            <a:r>
              <a:rPr lang="en-US" altLang="zh-TW" baseline="30000" dirty="0" err="1"/>
              <a:t>2</a:t>
            </a:r>
            <a:r>
              <a:rPr lang="en-US" altLang="zh-TW" i="1" baseline="-25000" dirty="0" err="1"/>
              <a:t>i</a:t>
            </a:r>
            <a:r>
              <a:rPr lang="en-US" altLang="zh-TW" i="1" dirty="0"/>
              <a:t> </a:t>
            </a:r>
            <a:r>
              <a:rPr lang="zh-TW" altLang="en-US" dirty="0"/>
              <a:t>，所以</a:t>
            </a:r>
            <a:br>
              <a:rPr lang="en-US" altLang="zh-TW" dirty="0"/>
            </a:br>
            <a:endParaRPr lang="en-US" altLang="zh-TW" dirty="0"/>
          </a:p>
          <a:p>
            <a:pPr>
              <a:buFont typeface="Wingdings 3" pitchFamily="18" charset="2"/>
              <a:buNone/>
            </a:pPr>
            <a:br>
              <a:rPr lang="en-US" altLang="zh-TW" dirty="0"/>
            </a:br>
            <a:r>
              <a:rPr lang="en-US" altLang="zh-TW" i="1" dirty="0"/>
              <a:t>z </a:t>
            </a:r>
            <a:r>
              <a:rPr lang="zh-TW" altLang="en-US" dirty="0"/>
              <a:t>下標常被省略。式 </a:t>
            </a:r>
            <a:r>
              <a:rPr lang="en-US" altLang="zh-TW" dirty="0"/>
              <a:t>12.7 </a:t>
            </a:r>
            <a:r>
              <a:rPr lang="zh-TW" altLang="en-US" dirty="0"/>
              <a:t>並非向量式；它只代表沿角速度方向的角動量分量。注意</a:t>
            </a:r>
            <a:r>
              <a:rPr lang="zh-TW" altLang="en-US" i="1" dirty="0"/>
              <a:t> </a:t>
            </a:r>
            <a:r>
              <a:rPr lang="en-US" altLang="zh-TW" i="1" dirty="0"/>
              <a:t>L </a:t>
            </a:r>
            <a:r>
              <a:rPr lang="en-US" altLang="zh-TW" dirty="0"/>
              <a:t>= </a:t>
            </a:r>
            <a:r>
              <a:rPr lang="en-US" altLang="zh-TW" i="1" dirty="0" err="1"/>
              <a:t>Iω</a:t>
            </a:r>
            <a:r>
              <a:rPr lang="en-US" altLang="zh-TW" i="1" dirty="0"/>
              <a:t> </a:t>
            </a:r>
            <a:r>
              <a:rPr lang="zh-TW" altLang="en-US" dirty="0"/>
              <a:t>和 </a:t>
            </a:r>
            <a:r>
              <a:rPr lang="en-US" altLang="zh-TW" i="1" dirty="0"/>
              <a:t>p </a:t>
            </a:r>
            <a:r>
              <a:rPr lang="en-US" altLang="zh-TW" dirty="0"/>
              <a:t>=</a:t>
            </a:r>
            <a:r>
              <a:rPr lang="en-US" altLang="zh-TW" i="1" dirty="0"/>
              <a:t> </a:t>
            </a:r>
            <a:r>
              <a:rPr lang="en-US" altLang="zh-TW" i="1" dirty="0" err="1"/>
              <a:t>mυ</a:t>
            </a:r>
            <a:r>
              <a:rPr lang="en-US" altLang="zh-TW" i="1" dirty="0"/>
              <a:t> </a:t>
            </a:r>
            <a:r>
              <a:rPr lang="zh-TW" altLang="en-US" dirty="0"/>
              <a:t>型式相似：慣性大小和速率的乘積。因此，角動量為線動量在轉動中的對等觀念。</a:t>
            </a:r>
          </a:p>
        </p:txBody>
      </p:sp>
      <p:sp>
        <p:nvSpPr>
          <p:cNvPr id="4" name="頁尾版面配置區 3">
            <a:extLst>
              <a:ext uri="{FF2B5EF4-FFF2-40B4-BE49-F238E27FC236}">
                <a16:creationId xmlns:a16="http://schemas.microsoft.com/office/drawing/2014/main" id="{7BBA630C-B9A0-43BE-923D-5C40E085CC00}"/>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65DC4398-5D66-465E-A9F4-48DCF2CF01A8}"/>
              </a:ext>
            </a:extLst>
          </p:cNvPr>
          <p:cNvSpPr>
            <a:spLocks noGrp="1"/>
          </p:cNvSpPr>
          <p:nvPr>
            <p:ph type="sldNum" sz="quarter" idx="12"/>
          </p:nvPr>
        </p:nvSpPr>
        <p:spPr/>
        <p:txBody>
          <a:bodyPr/>
          <a:lstStyle/>
          <a:p>
            <a:fld id="{FFF700D2-071F-440E-A3FF-180D34BA4EC8}" type="slidenum">
              <a:rPr lang="en-GB" smtClean="0"/>
              <a:t>19</a:t>
            </a:fld>
            <a:endParaRPr lang="en-GB"/>
          </a:p>
        </p:txBody>
      </p:sp>
      <p:pic>
        <p:nvPicPr>
          <p:cNvPr id="6" name="圖片 5">
            <a:extLst>
              <a:ext uri="{FF2B5EF4-FFF2-40B4-BE49-F238E27FC236}">
                <a16:creationId xmlns:a16="http://schemas.microsoft.com/office/drawing/2014/main" id="{0CB99029-13E6-4FEF-AA02-DDD0AD45AED9}"/>
              </a:ext>
            </a:extLst>
          </p:cNvPr>
          <p:cNvPicPr>
            <a:picLocks noChangeAspect="1"/>
          </p:cNvPicPr>
          <p:nvPr/>
        </p:nvPicPr>
        <p:blipFill>
          <a:blip r:embed="rId2"/>
          <a:stretch>
            <a:fillRect/>
          </a:stretch>
        </p:blipFill>
        <p:spPr>
          <a:xfrm>
            <a:off x="3338512" y="1988840"/>
            <a:ext cx="2466975" cy="493395"/>
          </a:xfrm>
          <a:prstGeom prst="rect">
            <a:avLst/>
          </a:prstGeom>
        </p:spPr>
      </p:pic>
      <p:pic>
        <p:nvPicPr>
          <p:cNvPr id="7" name="圖片 6">
            <a:extLst>
              <a:ext uri="{FF2B5EF4-FFF2-40B4-BE49-F238E27FC236}">
                <a16:creationId xmlns:a16="http://schemas.microsoft.com/office/drawing/2014/main" id="{D90E974E-72B6-42B4-A80C-C5CBE3BB2EA3}"/>
              </a:ext>
            </a:extLst>
          </p:cNvPr>
          <p:cNvPicPr>
            <a:picLocks noChangeAspect="1"/>
          </p:cNvPicPr>
          <p:nvPr/>
        </p:nvPicPr>
        <p:blipFill>
          <a:blip r:embed="rId3"/>
          <a:stretch>
            <a:fillRect/>
          </a:stretch>
        </p:blipFill>
        <p:spPr>
          <a:xfrm>
            <a:off x="1179195" y="3321826"/>
            <a:ext cx="7507605" cy="526733"/>
          </a:xfrm>
          <a:prstGeom prst="rect">
            <a:avLst/>
          </a:prstGeom>
        </p:spPr>
      </p:pic>
    </p:spTree>
    <p:extLst>
      <p:ext uri="{BB962C8B-B14F-4D97-AF65-F5344CB8AC3E}">
        <p14:creationId xmlns:p14="http://schemas.microsoft.com/office/powerpoint/2010/main" val="273349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defRPr/>
            </a:pPr>
            <a:r>
              <a:rPr lang="zh-TW" altLang="en-US" dirty="0">
                <a:solidFill>
                  <a:prstClr val="black"/>
                </a:solidFill>
              </a:rPr>
              <a:t>普通物理學</a:t>
            </a:r>
            <a:r>
              <a:rPr lang="en-US" altLang="zh-TW" dirty="0">
                <a:solidFill>
                  <a:prstClr val="black"/>
                </a:solidFill>
              </a:rPr>
              <a:t>(</a:t>
            </a:r>
            <a:r>
              <a:rPr lang="zh-TW" altLang="en-US" dirty="0">
                <a:solidFill>
                  <a:prstClr val="black"/>
                </a:solidFill>
              </a:rPr>
              <a:t>第三版</a:t>
            </a:r>
            <a:r>
              <a:rPr lang="en-US" altLang="zh-TW" dirty="0">
                <a:solidFill>
                  <a:prstClr val="black"/>
                </a:solidFill>
              </a:rPr>
              <a:t>)</a:t>
            </a:r>
            <a:br>
              <a:rPr lang="en-US" altLang="zh-TW" dirty="0">
                <a:solidFill>
                  <a:prstClr val="black"/>
                </a:solidFill>
              </a:rPr>
            </a:br>
            <a:r>
              <a:rPr lang="zh-TW" altLang="en-US" sz="3600" dirty="0">
                <a:solidFill>
                  <a:prstClr val="black"/>
                </a:solidFill>
              </a:rPr>
              <a:t>原著：</a:t>
            </a:r>
            <a:r>
              <a:rPr lang="en-US" altLang="zh-TW" sz="3600" dirty="0">
                <a:solidFill>
                  <a:prstClr val="black"/>
                </a:solidFill>
              </a:rPr>
              <a:t>Harris Benson</a:t>
            </a:r>
            <a:endParaRPr lang="zh-TW" altLang="en-US" sz="4000" dirty="0"/>
          </a:p>
        </p:txBody>
      </p:sp>
      <p:sp>
        <p:nvSpPr>
          <p:cNvPr id="9219" name="副標題 2"/>
          <p:cNvSpPr>
            <a:spLocks noGrp="1"/>
          </p:cNvSpPr>
          <p:nvPr>
            <p:ph type="subTitle" idx="1"/>
          </p:nvPr>
        </p:nvSpPr>
        <p:spPr/>
        <p:txBody>
          <a:bodyPr>
            <a:normAutofit fontScale="85000" lnSpcReduction="10000"/>
          </a:bodyPr>
          <a:lstStyle/>
          <a:p>
            <a:pPr marL="1163638" indent="-1163638" algn="l">
              <a:lnSpc>
                <a:spcPct val="120000"/>
              </a:lnSpc>
              <a:spcBef>
                <a:spcPts val="0"/>
              </a:spcBef>
              <a:spcAft>
                <a:spcPts val="0"/>
              </a:spcAft>
            </a:pPr>
            <a:r>
              <a:rPr lang="zh-TW" altLang="en-US" dirty="0"/>
              <a:t>譯者：蔡政男、林燈河、陳國昭、</a:t>
            </a:r>
            <a:endParaRPr lang="en-US" altLang="zh-TW" dirty="0"/>
          </a:p>
          <a:p>
            <a:pPr marL="1163638" indent="-1163638" algn="l">
              <a:lnSpc>
                <a:spcPct val="120000"/>
              </a:lnSpc>
              <a:spcBef>
                <a:spcPts val="0"/>
              </a:spcBef>
              <a:spcAft>
                <a:spcPts val="0"/>
              </a:spcAft>
            </a:pPr>
            <a:r>
              <a:rPr lang="zh-TW" altLang="en-US" dirty="0"/>
              <a:t>　　　朱達勇、谷天心、徐植蔚、</a:t>
            </a:r>
            <a:endParaRPr lang="en-US" altLang="zh-TW" dirty="0"/>
          </a:p>
          <a:p>
            <a:pPr marL="1163638" indent="-1163638" algn="l">
              <a:lnSpc>
                <a:spcPct val="120000"/>
              </a:lnSpc>
              <a:spcBef>
                <a:spcPts val="0"/>
              </a:spcBef>
              <a:spcAft>
                <a:spcPts val="0"/>
              </a:spcAft>
            </a:pPr>
            <a:r>
              <a:rPr lang="zh-TW" altLang="en-US" dirty="0"/>
              <a:t>　　　鄭宜男</a:t>
            </a:r>
          </a:p>
          <a:p>
            <a:pPr marR="0" algn="l" eaLnBrk="1" hangingPunct="1"/>
            <a:endParaRPr lang="zh-TW" altLang="en-US" dirty="0"/>
          </a:p>
        </p:txBody>
      </p:sp>
      <p:sp>
        <p:nvSpPr>
          <p:cNvPr id="3" name="頁尾版面配置區 2">
            <a:extLst>
              <a:ext uri="{FF2B5EF4-FFF2-40B4-BE49-F238E27FC236}">
                <a16:creationId xmlns:a16="http://schemas.microsoft.com/office/drawing/2014/main" id="{ACDB281A-2D7F-4772-AF21-88486666005D}"/>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4" name="投影片編號版面配置區 3">
            <a:extLst>
              <a:ext uri="{FF2B5EF4-FFF2-40B4-BE49-F238E27FC236}">
                <a16:creationId xmlns:a16="http://schemas.microsoft.com/office/drawing/2014/main" id="{79D77424-0EBA-4D8D-A1F8-CD60199BAD89}"/>
              </a:ext>
            </a:extLst>
          </p:cNvPr>
          <p:cNvSpPr>
            <a:spLocks noGrp="1"/>
          </p:cNvSpPr>
          <p:nvPr>
            <p:ph type="sldNum" sz="quarter" idx="12"/>
          </p:nvPr>
        </p:nvSpPr>
        <p:spPr/>
        <p:txBody>
          <a:bodyPr/>
          <a:lstStyle/>
          <a:p>
            <a:fld id="{FFF700D2-071F-440E-A3FF-180D34BA4EC8}"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113613-8635-4DB6-BC75-CD9B2C9731D0}"/>
              </a:ext>
            </a:extLst>
          </p:cNvPr>
          <p:cNvSpPr>
            <a:spLocks noGrp="1"/>
          </p:cNvSpPr>
          <p:nvPr>
            <p:ph type="title"/>
          </p:nvPr>
        </p:nvSpPr>
        <p:spPr/>
        <p:txBody>
          <a:bodyPr/>
          <a:lstStyle/>
          <a:p>
            <a:r>
              <a:rPr lang="en-US" altLang="zh-TW" dirty="0"/>
              <a:t>12.2 </a:t>
            </a:r>
            <a:r>
              <a:rPr lang="zh-TW" altLang="en-US" dirty="0"/>
              <a:t>角動量</a:t>
            </a:r>
          </a:p>
        </p:txBody>
      </p:sp>
      <p:pic>
        <p:nvPicPr>
          <p:cNvPr id="6" name="內容版面配置區 5">
            <a:extLst>
              <a:ext uri="{FF2B5EF4-FFF2-40B4-BE49-F238E27FC236}">
                <a16:creationId xmlns:a16="http://schemas.microsoft.com/office/drawing/2014/main" id="{0906FCFC-1C80-4499-A590-0C435A8FC906}"/>
              </a:ext>
            </a:extLst>
          </p:cNvPr>
          <p:cNvPicPr>
            <a:picLocks noGrp="1" noChangeAspect="1"/>
          </p:cNvPicPr>
          <p:nvPr>
            <p:ph idx="1"/>
          </p:nvPr>
        </p:nvPicPr>
        <p:blipFill>
          <a:blip r:embed="rId2"/>
          <a:stretch>
            <a:fillRect/>
          </a:stretch>
        </p:blipFill>
        <p:spPr>
          <a:xfrm>
            <a:off x="2768844" y="1341438"/>
            <a:ext cx="3606311" cy="5014912"/>
          </a:xfrm>
          <a:prstGeom prst="rect">
            <a:avLst/>
          </a:prstGeom>
        </p:spPr>
      </p:pic>
      <p:sp>
        <p:nvSpPr>
          <p:cNvPr id="4" name="頁尾版面配置區 3">
            <a:extLst>
              <a:ext uri="{FF2B5EF4-FFF2-40B4-BE49-F238E27FC236}">
                <a16:creationId xmlns:a16="http://schemas.microsoft.com/office/drawing/2014/main" id="{00C5E044-2046-4B9D-98BB-1FAEC8C1BFFA}"/>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E4F1AB10-2A1C-41B8-84F4-B7E704F2B037}"/>
              </a:ext>
            </a:extLst>
          </p:cNvPr>
          <p:cNvSpPr>
            <a:spLocks noGrp="1"/>
          </p:cNvSpPr>
          <p:nvPr>
            <p:ph type="sldNum" sz="quarter" idx="12"/>
          </p:nvPr>
        </p:nvSpPr>
        <p:spPr/>
        <p:txBody>
          <a:bodyPr/>
          <a:lstStyle/>
          <a:p>
            <a:fld id="{FFF700D2-071F-440E-A3FF-180D34BA4EC8}" type="slidenum">
              <a:rPr lang="en-GB" smtClean="0"/>
              <a:t>20</a:t>
            </a:fld>
            <a:endParaRPr lang="en-GB"/>
          </a:p>
        </p:txBody>
      </p:sp>
    </p:spTree>
    <p:extLst>
      <p:ext uri="{BB962C8B-B14F-4D97-AF65-F5344CB8AC3E}">
        <p14:creationId xmlns:p14="http://schemas.microsoft.com/office/powerpoint/2010/main" val="3631898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10D4CE8-1E01-4D2D-8B5F-0A8D24AD23EC}"/>
              </a:ext>
            </a:extLst>
          </p:cNvPr>
          <p:cNvSpPr>
            <a:spLocks noGrp="1"/>
          </p:cNvSpPr>
          <p:nvPr>
            <p:ph type="title"/>
          </p:nvPr>
        </p:nvSpPr>
        <p:spPr/>
        <p:txBody>
          <a:bodyPr/>
          <a:lstStyle/>
          <a:p>
            <a:r>
              <a:rPr lang="zh-TW" altLang="en-US" dirty="0"/>
              <a:t>例題 </a:t>
            </a:r>
            <a:r>
              <a:rPr lang="en-US" altLang="zh-TW" dirty="0"/>
              <a:t>12.2</a:t>
            </a:r>
            <a:endParaRPr lang="zh-TW" altLang="en-US" dirty="0"/>
          </a:p>
        </p:txBody>
      </p:sp>
      <p:sp>
        <p:nvSpPr>
          <p:cNvPr id="7" name="文字版面配置區 6">
            <a:extLst>
              <a:ext uri="{FF2B5EF4-FFF2-40B4-BE49-F238E27FC236}">
                <a16:creationId xmlns:a16="http://schemas.microsoft.com/office/drawing/2014/main" id="{976D8C98-1023-4D68-BE6E-8F1E02BC9FB9}"/>
              </a:ext>
            </a:extLst>
          </p:cNvPr>
          <p:cNvSpPr>
            <a:spLocks noGrp="1"/>
          </p:cNvSpPr>
          <p:nvPr>
            <p:ph type="body" idx="1"/>
          </p:nvPr>
        </p:nvSpPr>
        <p:spPr>
          <a:xfrm>
            <a:off x="722313" y="2492896"/>
            <a:ext cx="5297487" cy="3744416"/>
          </a:xfrm>
        </p:spPr>
        <p:txBody>
          <a:bodyPr/>
          <a:lstStyle/>
          <a:p>
            <a:r>
              <a:rPr lang="zh-TW" altLang="en-US" dirty="0"/>
              <a:t>一圓盤質量 </a:t>
            </a:r>
            <a:r>
              <a:rPr lang="en-US" altLang="zh-TW" i="1" dirty="0"/>
              <a:t>M</a:t>
            </a:r>
            <a:r>
              <a:rPr lang="zh-TW" altLang="en-US" dirty="0"/>
              <a:t>，半徑 </a:t>
            </a:r>
            <a:r>
              <a:rPr lang="en-US" altLang="zh-TW" i="1" dirty="0"/>
              <a:t>R</a:t>
            </a:r>
            <a:r>
              <a:rPr lang="zh-TW" altLang="en-US" dirty="0"/>
              <a:t>，以角速度 </a:t>
            </a:r>
            <a:r>
              <a:rPr lang="en-US" altLang="zh-TW" i="1" dirty="0"/>
              <a:t>ω</a:t>
            </a:r>
            <a:r>
              <a:rPr lang="en-US" altLang="zh-TW" dirty="0"/>
              <a:t> </a:t>
            </a:r>
            <a:r>
              <a:rPr lang="zh-TW" altLang="en-US" dirty="0"/>
              <a:t>繞距盤心 </a:t>
            </a:r>
            <a:r>
              <a:rPr lang="en-US" altLang="zh-TW" i="1" dirty="0"/>
              <a:t>R</a:t>
            </a:r>
            <a:r>
              <a:rPr lang="en-US" altLang="zh-TW" dirty="0"/>
              <a:t>/2 </a:t>
            </a:r>
            <a:r>
              <a:rPr lang="zh-TW" altLang="en-US" dirty="0"/>
              <a:t>處垂直盤面之固定軸旋轉，如圖 </a:t>
            </a:r>
            <a:r>
              <a:rPr lang="en-US" altLang="zh-TW" dirty="0"/>
              <a:t>12.8</a:t>
            </a:r>
            <a:r>
              <a:rPr lang="zh-TW" altLang="en-US" dirty="0"/>
              <a:t>。其角動量為何？圓盤以圓心為軸的轉動慣量為 </a:t>
            </a:r>
            <a:r>
              <a:rPr lang="en-US" altLang="zh-TW" dirty="0"/>
              <a:t>        </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DC6CFB02-A98F-435E-9EFC-D7A3262AD6C9}"/>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696AF783-67F8-49AA-A915-4AF811D8A16B}"/>
              </a:ext>
            </a:extLst>
          </p:cNvPr>
          <p:cNvSpPr>
            <a:spLocks noGrp="1"/>
          </p:cNvSpPr>
          <p:nvPr>
            <p:ph type="sldNum" sz="quarter" idx="12"/>
          </p:nvPr>
        </p:nvSpPr>
        <p:spPr/>
        <p:txBody>
          <a:bodyPr/>
          <a:lstStyle/>
          <a:p>
            <a:fld id="{FFF700D2-071F-440E-A3FF-180D34BA4EC8}" type="slidenum">
              <a:rPr lang="en-GB" smtClean="0"/>
              <a:t>21</a:t>
            </a:fld>
            <a:endParaRPr lang="en-GB"/>
          </a:p>
        </p:txBody>
      </p:sp>
      <p:pic>
        <p:nvPicPr>
          <p:cNvPr id="8" name="圖片 7">
            <a:extLst>
              <a:ext uri="{FF2B5EF4-FFF2-40B4-BE49-F238E27FC236}">
                <a16:creationId xmlns:a16="http://schemas.microsoft.com/office/drawing/2014/main" id="{BA0F6731-136B-4ECE-BC67-9E66382A1A6F}"/>
              </a:ext>
            </a:extLst>
          </p:cNvPr>
          <p:cNvPicPr>
            <a:picLocks noChangeAspect="1"/>
          </p:cNvPicPr>
          <p:nvPr/>
        </p:nvPicPr>
        <p:blipFill>
          <a:blip r:embed="rId3"/>
          <a:stretch>
            <a:fillRect/>
          </a:stretch>
        </p:blipFill>
        <p:spPr>
          <a:xfrm>
            <a:off x="6156176" y="2492896"/>
            <a:ext cx="2613660" cy="2987040"/>
          </a:xfrm>
          <a:prstGeom prst="rect">
            <a:avLst/>
          </a:prstGeom>
        </p:spPr>
      </p:pic>
      <p:graphicFrame>
        <p:nvGraphicFramePr>
          <p:cNvPr id="9" name="物件 8">
            <a:extLst>
              <a:ext uri="{FF2B5EF4-FFF2-40B4-BE49-F238E27FC236}">
                <a16:creationId xmlns:a16="http://schemas.microsoft.com/office/drawing/2014/main" id="{D30B39E5-FEEF-4CE7-A3E0-D239352613E4}"/>
              </a:ext>
            </a:extLst>
          </p:cNvPr>
          <p:cNvGraphicFramePr>
            <a:graphicFrameLocks noChangeAspect="1"/>
          </p:cNvGraphicFramePr>
          <p:nvPr>
            <p:extLst>
              <p:ext uri="{D42A27DB-BD31-4B8C-83A1-F6EECF244321}">
                <p14:modId xmlns:p14="http://schemas.microsoft.com/office/powerpoint/2010/main" val="697865844"/>
              </p:ext>
            </p:extLst>
          </p:nvPr>
        </p:nvGraphicFramePr>
        <p:xfrm>
          <a:off x="1907704" y="4149080"/>
          <a:ext cx="888480" cy="786960"/>
        </p:xfrm>
        <a:graphic>
          <a:graphicData uri="http://schemas.openxmlformats.org/presentationml/2006/ole">
            <mc:AlternateContent xmlns:mc="http://schemas.openxmlformats.org/markup-compatibility/2006">
              <mc:Choice xmlns:v="urn:schemas-microsoft-com:vml" Requires="v">
                <p:oleObj spid="_x0000_s2108" name="Equation" r:id="rId4" imgW="444240" imgH="393480" progId="Equation.DSMT4">
                  <p:embed/>
                </p:oleObj>
              </mc:Choice>
              <mc:Fallback>
                <p:oleObj name="Equation" r:id="rId4" imgW="444240" imgH="393480" progId="Equation.DSMT4">
                  <p:embed/>
                  <p:pic>
                    <p:nvPicPr>
                      <p:cNvPr id="0" name=""/>
                      <p:cNvPicPr/>
                      <p:nvPr/>
                    </p:nvPicPr>
                    <p:blipFill>
                      <a:blip r:embed="rId5"/>
                      <a:stretch>
                        <a:fillRect/>
                      </a:stretch>
                    </p:blipFill>
                    <p:spPr>
                      <a:xfrm>
                        <a:off x="1907704" y="4149080"/>
                        <a:ext cx="888480" cy="786960"/>
                      </a:xfrm>
                      <a:prstGeom prst="rect">
                        <a:avLst/>
                      </a:prstGeom>
                    </p:spPr>
                  </p:pic>
                </p:oleObj>
              </mc:Fallback>
            </mc:AlternateContent>
          </a:graphicData>
        </a:graphic>
      </p:graphicFrame>
      <p:sp>
        <p:nvSpPr>
          <p:cNvPr id="10" name="箭號: 有線條的向右箭號 9">
            <a:hlinkClick r:id="rId6" action="ppaction://hlinkfile"/>
            <a:extLst>
              <a:ext uri="{FF2B5EF4-FFF2-40B4-BE49-F238E27FC236}">
                <a16:creationId xmlns:a16="http://schemas.microsoft.com/office/drawing/2014/main" id="{70E57075-21C5-4397-AC30-5D2D66E98727}"/>
              </a:ext>
            </a:extLst>
          </p:cNvPr>
          <p:cNvSpPr/>
          <p:nvPr/>
        </p:nvSpPr>
        <p:spPr>
          <a:xfrm>
            <a:off x="827584" y="486916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20341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460C3-9BCB-4491-BDB6-00642D32E63D}"/>
              </a:ext>
            </a:extLst>
          </p:cNvPr>
          <p:cNvSpPr>
            <a:spLocks noGrp="1"/>
          </p:cNvSpPr>
          <p:nvPr>
            <p:ph type="title"/>
          </p:nvPr>
        </p:nvSpPr>
        <p:spPr/>
        <p:txBody>
          <a:bodyPr/>
          <a:lstStyle/>
          <a:p>
            <a:r>
              <a:rPr lang="en-US" altLang="zh-TW" dirty="0"/>
              <a:t>12.3 </a:t>
            </a:r>
            <a:r>
              <a:rPr lang="zh-TW" altLang="en-US" dirty="0"/>
              <a:t>轉動動力學</a:t>
            </a:r>
          </a:p>
        </p:txBody>
      </p:sp>
      <p:sp>
        <p:nvSpPr>
          <p:cNvPr id="3" name="內容版面配置區 2">
            <a:extLst>
              <a:ext uri="{FF2B5EF4-FFF2-40B4-BE49-F238E27FC236}">
                <a16:creationId xmlns:a16="http://schemas.microsoft.com/office/drawing/2014/main" id="{58B00CA8-B83B-4630-8018-0783D1D3D491}"/>
              </a:ext>
            </a:extLst>
          </p:cNvPr>
          <p:cNvSpPr>
            <a:spLocks noGrp="1"/>
          </p:cNvSpPr>
          <p:nvPr>
            <p:ph idx="1"/>
          </p:nvPr>
        </p:nvSpPr>
        <p:spPr/>
        <p:txBody>
          <a:bodyPr/>
          <a:lstStyle/>
          <a:p>
            <a:r>
              <a:rPr lang="zh-TW" altLang="en-US" dirty="0"/>
              <a:t>因為 </a:t>
            </a:r>
            <a:r>
              <a:rPr lang="en-US" altLang="zh-TW" b="1" dirty="0"/>
              <a:t>F </a:t>
            </a:r>
            <a:r>
              <a:rPr lang="en-US" altLang="zh-TW" dirty="0"/>
              <a:t>= </a:t>
            </a:r>
            <a:r>
              <a:rPr lang="en-US" altLang="zh-TW" i="1" dirty="0" err="1"/>
              <a:t>d</a:t>
            </a:r>
            <a:r>
              <a:rPr lang="en-US" altLang="zh-TW" b="1" dirty="0" err="1"/>
              <a:t>p</a:t>
            </a:r>
            <a:r>
              <a:rPr lang="en-US" altLang="zh-TW" dirty="0"/>
              <a:t>/</a:t>
            </a:r>
            <a:r>
              <a:rPr lang="en-US" altLang="zh-TW" i="1" dirty="0"/>
              <a:t>dt</a:t>
            </a:r>
            <a:r>
              <a:rPr lang="zh-TW" altLang="en-US" dirty="0"/>
              <a:t>，故我們可以很正當的推論 </a:t>
            </a:r>
            <a:r>
              <a:rPr lang="en-US" altLang="zh-TW" b="1" i="1" dirty="0"/>
              <a:t>τ </a:t>
            </a:r>
            <a:r>
              <a:rPr lang="zh-TW" altLang="en-US" dirty="0"/>
              <a:t>與 </a:t>
            </a:r>
            <a:r>
              <a:rPr lang="en-US" altLang="zh-TW" b="1" i="1" dirty="0"/>
              <a:t>ℓ </a:t>
            </a:r>
            <a:r>
              <a:rPr lang="zh-TW" altLang="en-US" dirty="0"/>
              <a:t>間之關係。質點的角動量為 </a:t>
            </a:r>
            <a:r>
              <a:rPr lang="en-US" altLang="zh-TW" b="1" i="1" dirty="0"/>
              <a:t>ℓ</a:t>
            </a:r>
            <a:r>
              <a:rPr lang="en-US" altLang="zh-TW" i="1" dirty="0"/>
              <a:t> </a:t>
            </a:r>
            <a:r>
              <a:rPr lang="en-US" altLang="zh-TW" dirty="0"/>
              <a:t>= </a:t>
            </a:r>
            <a:r>
              <a:rPr lang="en-US" altLang="zh-TW" b="1" dirty="0"/>
              <a:t>r </a:t>
            </a:r>
            <a:r>
              <a:rPr lang="en-US" altLang="zh-TW" dirty="0"/>
              <a:t>× </a:t>
            </a:r>
            <a:r>
              <a:rPr lang="en-US" altLang="zh-TW" b="1" dirty="0"/>
              <a:t>p</a:t>
            </a:r>
            <a:r>
              <a:rPr lang="zh-TW" altLang="en-US" dirty="0"/>
              <a:t>，所以它隨時間的變率為 </a:t>
            </a:r>
            <a:br>
              <a:rPr lang="en-US" altLang="zh-TW" dirty="0"/>
            </a:br>
            <a:br>
              <a:rPr lang="en-US" altLang="zh-TW" dirty="0"/>
            </a:br>
            <a:br>
              <a:rPr lang="en-US" altLang="zh-TW" dirty="0"/>
            </a:br>
            <a:br>
              <a:rPr lang="en-US" altLang="zh-TW" dirty="0"/>
            </a:br>
            <a:br>
              <a:rPr lang="en-US" altLang="zh-TW" dirty="0"/>
            </a:br>
            <a:r>
              <a:rPr lang="zh-TW" altLang="en-US" dirty="0"/>
              <a:t>其中 </a:t>
            </a:r>
            <a:r>
              <a:rPr lang="en-US" altLang="zh-TW" b="1" dirty="0"/>
              <a:t>v </a:t>
            </a:r>
            <a:r>
              <a:rPr lang="en-US" altLang="zh-TW" dirty="0"/>
              <a:t>=</a:t>
            </a:r>
            <a:r>
              <a:rPr lang="en-US" altLang="zh-TW" b="1" dirty="0"/>
              <a:t> </a:t>
            </a:r>
            <a:r>
              <a:rPr lang="en-US" altLang="zh-TW" i="1" dirty="0" err="1"/>
              <a:t>d</a:t>
            </a:r>
            <a:r>
              <a:rPr lang="en-US" altLang="zh-TW" b="1" dirty="0" err="1"/>
              <a:t>r</a:t>
            </a:r>
            <a:r>
              <a:rPr lang="en-US" altLang="zh-TW" dirty="0"/>
              <a:t>/</a:t>
            </a:r>
            <a:r>
              <a:rPr lang="en-US" altLang="zh-TW" i="1" dirty="0"/>
              <a:t>dt</a:t>
            </a:r>
            <a:r>
              <a:rPr lang="en-US" altLang="zh-TW" b="1" i="1" dirty="0"/>
              <a:t> </a:t>
            </a:r>
            <a:r>
              <a:rPr lang="zh-TW" altLang="en-US" dirty="0"/>
              <a:t>且</a:t>
            </a:r>
            <a:r>
              <a:rPr lang="zh-TW" altLang="en-US" b="1" i="1" dirty="0"/>
              <a:t> </a:t>
            </a:r>
            <a:r>
              <a:rPr lang="en-US" altLang="zh-TW" b="1" dirty="0"/>
              <a:t>p</a:t>
            </a:r>
            <a:r>
              <a:rPr lang="en-US" altLang="zh-TW" b="1" i="1" dirty="0"/>
              <a:t> </a:t>
            </a:r>
            <a:r>
              <a:rPr lang="en-US" altLang="zh-TW" dirty="0"/>
              <a:t>=</a:t>
            </a:r>
            <a:r>
              <a:rPr lang="en-US" altLang="zh-TW" b="1" i="1" dirty="0"/>
              <a:t> </a:t>
            </a:r>
            <a:r>
              <a:rPr lang="en-US" altLang="zh-TW" i="1" dirty="0"/>
              <a:t>m</a:t>
            </a:r>
            <a:r>
              <a:rPr lang="en-US" altLang="zh-TW" b="1" dirty="0"/>
              <a:t>v</a:t>
            </a:r>
            <a:r>
              <a:rPr lang="en-US" altLang="zh-TW" b="1" i="1" dirty="0"/>
              <a:t> </a:t>
            </a:r>
            <a:r>
              <a:rPr lang="zh-TW" altLang="en-US" dirty="0"/>
              <a:t>。右邊第一項為力矩，而第二項由向量積定義可知為 </a:t>
            </a:r>
            <a:r>
              <a:rPr lang="en-US" altLang="zh-TW" dirty="0"/>
              <a:t>0</a:t>
            </a:r>
            <a:r>
              <a:rPr lang="zh-TW" altLang="en-US" dirty="0"/>
              <a:t>。</a:t>
            </a:r>
            <a:br>
              <a:rPr lang="en-US" altLang="zh-TW" dirty="0"/>
            </a:br>
            <a:endParaRPr lang="zh-TW" altLang="en-US" dirty="0">
              <a:latin typeface="+mn-ea"/>
            </a:endParaRPr>
          </a:p>
          <a:p>
            <a:endParaRPr lang="zh-TW" altLang="en-US" dirty="0"/>
          </a:p>
        </p:txBody>
      </p:sp>
      <p:sp>
        <p:nvSpPr>
          <p:cNvPr id="4" name="頁尾版面配置區 3">
            <a:extLst>
              <a:ext uri="{FF2B5EF4-FFF2-40B4-BE49-F238E27FC236}">
                <a16:creationId xmlns:a16="http://schemas.microsoft.com/office/drawing/2014/main" id="{63298EE2-BE97-4B4C-8B5F-C3ECF444597E}"/>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0FFAEDEA-2FB9-4F34-8BBE-1335B9A217F9}"/>
              </a:ext>
            </a:extLst>
          </p:cNvPr>
          <p:cNvSpPr>
            <a:spLocks noGrp="1"/>
          </p:cNvSpPr>
          <p:nvPr>
            <p:ph type="sldNum" sz="quarter" idx="12"/>
          </p:nvPr>
        </p:nvSpPr>
        <p:spPr/>
        <p:txBody>
          <a:bodyPr/>
          <a:lstStyle/>
          <a:p>
            <a:fld id="{FFF700D2-071F-440E-A3FF-180D34BA4EC8}" type="slidenum">
              <a:rPr lang="en-GB" smtClean="0"/>
              <a:t>22</a:t>
            </a:fld>
            <a:endParaRPr lang="en-GB"/>
          </a:p>
        </p:txBody>
      </p:sp>
      <p:pic>
        <p:nvPicPr>
          <p:cNvPr id="6" name="圖片 5">
            <a:extLst>
              <a:ext uri="{FF2B5EF4-FFF2-40B4-BE49-F238E27FC236}">
                <a16:creationId xmlns:a16="http://schemas.microsoft.com/office/drawing/2014/main" id="{7A2AAEA9-B08A-436E-920C-0072200E5186}"/>
              </a:ext>
            </a:extLst>
          </p:cNvPr>
          <p:cNvPicPr>
            <a:picLocks noChangeAspect="1"/>
          </p:cNvPicPr>
          <p:nvPr/>
        </p:nvPicPr>
        <p:blipFill>
          <a:blip r:embed="rId2"/>
          <a:stretch>
            <a:fillRect/>
          </a:stretch>
        </p:blipFill>
        <p:spPr>
          <a:xfrm>
            <a:off x="2987824" y="2924944"/>
            <a:ext cx="3327083" cy="1240155"/>
          </a:xfrm>
          <a:prstGeom prst="rect">
            <a:avLst/>
          </a:prstGeom>
        </p:spPr>
      </p:pic>
    </p:spTree>
    <p:extLst>
      <p:ext uri="{BB962C8B-B14F-4D97-AF65-F5344CB8AC3E}">
        <p14:creationId xmlns:p14="http://schemas.microsoft.com/office/powerpoint/2010/main" val="278496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BB3A63-A4EE-42A6-91D1-2B470C115392}"/>
              </a:ext>
            </a:extLst>
          </p:cNvPr>
          <p:cNvSpPr>
            <a:spLocks noGrp="1"/>
          </p:cNvSpPr>
          <p:nvPr>
            <p:ph type="title"/>
          </p:nvPr>
        </p:nvSpPr>
        <p:spPr/>
        <p:txBody>
          <a:bodyPr/>
          <a:lstStyle/>
          <a:p>
            <a:r>
              <a:rPr lang="en-US" altLang="zh-TW"/>
              <a:t>12.3 </a:t>
            </a:r>
            <a:r>
              <a:rPr lang="zh-TW" altLang="en-US"/>
              <a:t>轉動動力學</a:t>
            </a:r>
          </a:p>
        </p:txBody>
      </p:sp>
      <p:sp>
        <p:nvSpPr>
          <p:cNvPr id="3" name="內容版面配置區 2">
            <a:extLst>
              <a:ext uri="{FF2B5EF4-FFF2-40B4-BE49-F238E27FC236}">
                <a16:creationId xmlns:a16="http://schemas.microsoft.com/office/drawing/2014/main" id="{B78F7E6C-F19F-4DB1-9BFA-5A02FE6D2D89}"/>
              </a:ext>
            </a:extLst>
          </p:cNvPr>
          <p:cNvSpPr>
            <a:spLocks noGrp="1"/>
          </p:cNvSpPr>
          <p:nvPr>
            <p:ph idx="1"/>
          </p:nvPr>
        </p:nvSpPr>
        <p:spPr/>
        <p:txBody>
          <a:bodyPr/>
          <a:lstStyle/>
          <a:p>
            <a:pPr>
              <a:lnSpc>
                <a:spcPts val="3800"/>
              </a:lnSpc>
              <a:defRPr/>
            </a:pPr>
            <a:r>
              <a:rPr lang="zh-TW" altLang="en-US" dirty="0"/>
              <a:t>故上式成為：</a:t>
            </a:r>
            <a:endParaRPr lang="en-US" altLang="zh-TW" dirty="0"/>
          </a:p>
          <a:p>
            <a:pPr>
              <a:lnSpc>
                <a:spcPts val="3800"/>
              </a:lnSpc>
              <a:defRPr/>
            </a:pPr>
            <a:endParaRPr lang="en-US" altLang="zh-TW" dirty="0"/>
          </a:p>
          <a:p>
            <a:pPr>
              <a:lnSpc>
                <a:spcPts val="3800"/>
              </a:lnSpc>
              <a:defRPr/>
            </a:pPr>
            <a:endParaRPr lang="en-US" altLang="zh-TW" dirty="0"/>
          </a:p>
          <a:p>
            <a:pPr>
              <a:lnSpc>
                <a:spcPts val="3800"/>
              </a:lnSpc>
              <a:buFont typeface="Wingdings 3" pitchFamily="18" charset="2"/>
              <a:buNone/>
              <a:defRPr/>
            </a:pPr>
            <a:r>
              <a:rPr lang="zh-TW" altLang="en-US" dirty="0">
                <a:solidFill>
                  <a:srgbClr val="0070C0"/>
                </a:solidFill>
                <a:latin typeface="標楷體" pitchFamily="65" charset="-120"/>
              </a:rPr>
              <a:t> </a:t>
            </a:r>
            <a:r>
              <a:rPr lang="zh-TW" altLang="en-US" b="1" dirty="0">
                <a:solidFill>
                  <a:srgbClr val="0070C0"/>
                </a:solidFill>
                <a:latin typeface="標楷體" pitchFamily="65" charset="-120"/>
              </a:rPr>
              <a:t>作用於質點上的力矩等於其角動量對時間之變率。</a:t>
            </a:r>
            <a:endParaRPr lang="en-US" altLang="zh-TW" b="1" dirty="0">
              <a:solidFill>
                <a:srgbClr val="0070C0"/>
              </a:solidFill>
              <a:latin typeface="標楷體" pitchFamily="65" charset="-120"/>
            </a:endParaRPr>
          </a:p>
          <a:p>
            <a:pPr>
              <a:lnSpc>
                <a:spcPts val="3800"/>
              </a:lnSpc>
              <a:buFont typeface="Wingdings 3" pitchFamily="18" charset="2"/>
              <a:buNone/>
              <a:defRPr/>
            </a:pPr>
            <a:endParaRPr lang="en-US" altLang="zh-TW" b="1" dirty="0">
              <a:solidFill>
                <a:srgbClr val="6666FF"/>
              </a:solidFill>
              <a:latin typeface="標楷體" pitchFamily="65" charset="-120"/>
            </a:endParaRPr>
          </a:p>
          <a:p>
            <a:pPr>
              <a:lnSpc>
                <a:spcPts val="3800"/>
              </a:lnSpc>
              <a:defRPr/>
            </a:pPr>
            <a:r>
              <a:rPr lang="zh-TW" altLang="en-US" dirty="0">
                <a:latin typeface="+mn-ea"/>
              </a:rPr>
              <a:t>注意：</a:t>
            </a:r>
            <a:r>
              <a:rPr lang="zh-TW" altLang="en-US" dirty="0"/>
              <a:t>向量 </a:t>
            </a:r>
            <a:r>
              <a:rPr lang="en-US" altLang="zh-TW" b="1" i="1" dirty="0"/>
              <a:t>τ </a:t>
            </a:r>
            <a:r>
              <a:rPr lang="zh-TW" altLang="en-US" dirty="0"/>
              <a:t>及 </a:t>
            </a:r>
            <a:r>
              <a:rPr lang="en-US" altLang="zh-TW" b="1" i="1" dirty="0"/>
              <a:t>ℓ </a:t>
            </a:r>
            <a:r>
              <a:rPr lang="zh-TW" altLang="en-US" dirty="0"/>
              <a:t>皆須相對於</a:t>
            </a:r>
            <a:r>
              <a:rPr lang="zh-TW" altLang="en-US" b="1" dirty="0"/>
              <a:t>同一座標系及同一原點</a:t>
            </a:r>
            <a:r>
              <a:rPr lang="zh-TW" altLang="en-US" dirty="0"/>
              <a:t>。此式為 </a:t>
            </a:r>
            <a:r>
              <a:rPr lang="en-US" altLang="zh-TW" b="1" dirty="0"/>
              <a:t>F</a:t>
            </a:r>
            <a:r>
              <a:rPr lang="en-US" altLang="zh-TW" b="1" i="1" dirty="0"/>
              <a:t> </a:t>
            </a:r>
            <a:r>
              <a:rPr lang="en-US" altLang="zh-TW" dirty="0"/>
              <a:t>=</a:t>
            </a:r>
            <a:r>
              <a:rPr lang="en-US" altLang="zh-TW" b="1" i="1" dirty="0"/>
              <a:t> </a:t>
            </a:r>
            <a:r>
              <a:rPr lang="en-US" altLang="zh-TW" i="1" dirty="0" err="1"/>
              <a:t>d</a:t>
            </a:r>
            <a:r>
              <a:rPr lang="en-US" altLang="zh-TW" b="1" dirty="0" err="1"/>
              <a:t>p</a:t>
            </a:r>
            <a:r>
              <a:rPr lang="en-US" altLang="zh-TW" dirty="0"/>
              <a:t>/</a:t>
            </a:r>
            <a:r>
              <a:rPr lang="en-US" altLang="zh-TW" i="1" dirty="0"/>
              <a:t>dt</a:t>
            </a:r>
            <a:r>
              <a:rPr lang="en-US" altLang="zh-TW" b="1" i="1" dirty="0"/>
              <a:t> </a:t>
            </a:r>
            <a:r>
              <a:rPr lang="zh-TW" altLang="en-US" dirty="0"/>
              <a:t>的轉動對等式。</a:t>
            </a:r>
          </a:p>
        </p:txBody>
      </p:sp>
      <p:sp>
        <p:nvSpPr>
          <p:cNvPr id="4" name="頁尾版面配置區 3">
            <a:extLst>
              <a:ext uri="{FF2B5EF4-FFF2-40B4-BE49-F238E27FC236}">
                <a16:creationId xmlns:a16="http://schemas.microsoft.com/office/drawing/2014/main" id="{03A0EE26-A620-474A-BA4F-D7FE7B44AB8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B9DD1117-5DE0-4694-AF09-7E9A3D1F34FA}"/>
              </a:ext>
            </a:extLst>
          </p:cNvPr>
          <p:cNvSpPr>
            <a:spLocks noGrp="1"/>
          </p:cNvSpPr>
          <p:nvPr>
            <p:ph type="sldNum" sz="quarter" idx="12"/>
          </p:nvPr>
        </p:nvSpPr>
        <p:spPr/>
        <p:txBody>
          <a:bodyPr/>
          <a:lstStyle/>
          <a:p>
            <a:fld id="{FFF700D2-071F-440E-A3FF-180D34BA4EC8}" type="slidenum">
              <a:rPr lang="en-GB" smtClean="0"/>
              <a:t>23</a:t>
            </a:fld>
            <a:endParaRPr lang="en-GB"/>
          </a:p>
        </p:txBody>
      </p:sp>
      <p:pic>
        <p:nvPicPr>
          <p:cNvPr id="6" name="圖片 5">
            <a:extLst>
              <a:ext uri="{FF2B5EF4-FFF2-40B4-BE49-F238E27FC236}">
                <a16:creationId xmlns:a16="http://schemas.microsoft.com/office/drawing/2014/main" id="{9ADBD607-8383-4A09-A3D5-402266B39D1A}"/>
              </a:ext>
            </a:extLst>
          </p:cNvPr>
          <p:cNvPicPr>
            <a:picLocks noChangeAspect="1"/>
          </p:cNvPicPr>
          <p:nvPr/>
        </p:nvPicPr>
        <p:blipFill>
          <a:blip r:embed="rId2"/>
          <a:stretch>
            <a:fillRect/>
          </a:stretch>
        </p:blipFill>
        <p:spPr>
          <a:xfrm>
            <a:off x="1475656" y="2060848"/>
            <a:ext cx="7014210" cy="760095"/>
          </a:xfrm>
          <a:prstGeom prst="rect">
            <a:avLst/>
          </a:prstGeom>
        </p:spPr>
      </p:pic>
    </p:spTree>
    <p:extLst>
      <p:ext uri="{BB962C8B-B14F-4D97-AF65-F5344CB8AC3E}">
        <p14:creationId xmlns:p14="http://schemas.microsoft.com/office/powerpoint/2010/main" val="30617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57A5E3-55BB-4F19-BA5A-C5275164093B}"/>
              </a:ext>
            </a:extLst>
          </p:cNvPr>
          <p:cNvSpPr>
            <a:spLocks noGrp="1"/>
          </p:cNvSpPr>
          <p:nvPr>
            <p:ph type="title"/>
          </p:nvPr>
        </p:nvSpPr>
        <p:spPr/>
        <p:txBody>
          <a:bodyPr/>
          <a:lstStyle/>
          <a:p>
            <a:r>
              <a:rPr lang="en-US" altLang="zh-TW" dirty="0"/>
              <a:t>12.3 </a:t>
            </a:r>
            <a:r>
              <a:rPr lang="zh-TW" altLang="en-US" dirty="0"/>
              <a:t>轉動動力學</a:t>
            </a:r>
          </a:p>
        </p:txBody>
      </p:sp>
      <p:sp>
        <p:nvSpPr>
          <p:cNvPr id="3" name="內容版面配置區 2">
            <a:extLst>
              <a:ext uri="{FF2B5EF4-FFF2-40B4-BE49-F238E27FC236}">
                <a16:creationId xmlns:a16="http://schemas.microsoft.com/office/drawing/2014/main" id="{10B3C099-BBF5-44FC-ABBA-1823B84D22AD}"/>
              </a:ext>
            </a:extLst>
          </p:cNvPr>
          <p:cNvSpPr>
            <a:spLocks noGrp="1"/>
          </p:cNvSpPr>
          <p:nvPr>
            <p:ph idx="1"/>
          </p:nvPr>
        </p:nvSpPr>
        <p:spPr>
          <a:xfrm>
            <a:off x="457200" y="1340767"/>
            <a:ext cx="8229600" cy="5405685"/>
          </a:xfrm>
        </p:spPr>
        <p:txBody>
          <a:bodyPr>
            <a:normAutofit/>
          </a:bodyPr>
          <a:lstStyle/>
          <a:p>
            <a:pPr marL="0" indent="0">
              <a:buNone/>
            </a:pPr>
            <a:r>
              <a:rPr lang="zh-TW" altLang="en-US" sz="3200" b="1" dirty="0">
                <a:solidFill>
                  <a:schemeClr val="accent6"/>
                </a:solidFill>
              </a:rPr>
              <a:t>質點系</a:t>
            </a:r>
            <a:endParaRPr lang="en-US" altLang="zh-TW" sz="3200" b="1" dirty="0">
              <a:solidFill>
                <a:schemeClr val="accent6"/>
              </a:solidFill>
            </a:endParaRPr>
          </a:p>
          <a:p>
            <a:r>
              <a:rPr lang="zh-TW" altLang="en-US" dirty="0"/>
              <a:t>當我們處理質點系動力學時，我們只需考慮外力；各質點間之內力成對的消去。同理，在轉動運動中也只需考慮外力矩，而內力矩也將相消。若第 </a:t>
            </a:r>
            <a:r>
              <a:rPr lang="en-US" altLang="zh-TW" i="1" dirty="0" err="1"/>
              <a:t>i</a:t>
            </a:r>
            <a:r>
              <a:rPr lang="en-US" altLang="zh-TW" i="1" dirty="0"/>
              <a:t> </a:t>
            </a:r>
            <a:r>
              <a:rPr lang="zh-TW" altLang="en-US" dirty="0"/>
              <a:t>個質點受外力 </a:t>
            </a:r>
            <a:r>
              <a:rPr lang="en-US" altLang="zh-TW" b="1" dirty="0"/>
              <a:t>F</a:t>
            </a:r>
            <a:r>
              <a:rPr lang="en-US" altLang="zh-TW" i="1" baseline="-25000" dirty="0"/>
              <a:t>i</a:t>
            </a:r>
            <a:r>
              <a:rPr lang="zh-TW" altLang="en-US" dirty="0"/>
              <a:t>，並且有線動量 </a:t>
            </a:r>
            <a:r>
              <a:rPr lang="en-US" altLang="zh-TW" b="1" dirty="0"/>
              <a:t>p</a:t>
            </a:r>
            <a:r>
              <a:rPr lang="en-US" altLang="zh-TW" i="1" baseline="-25000" dirty="0"/>
              <a:t>i</a:t>
            </a:r>
            <a:r>
              <a:rPr lang="zh-TW" altLang="en-US" dirty="0"/>
              <a:t>，則施於其上力矩為 </a:t>
            </a:r>
            <a:r>
              <a:rPr lang="en-US" altLang="zh-TW" b="1" i="1" dirty="0" err="1"/>
              <a:t>τ</a:t>
            </a:r>
            <a:r>
              <a:rPr lang="en-US" altLang="zh-TW" i="1" baseline="-25000" dirty="0" err="1"/>
              <a:t>i</a:t>
            </a:r>
            <a:r>
              <a:rPr lang="en-US" altLang="zh-TW" i="1" baseline="-25000" dirty="0"/>
              <a:t> </a:t>
            </a:r>
            <a:r>
              <a:rPr lang="en-US" altLang="zh-TW" dirty="0"/>
              <a:t>=</a:t>
            </a:r>
            <a:r>
              <a:rPr lang="en-US" altLang="zh-TW" b="1" dirty="0"/>
              <a:t> </a:t>
            </a:r>
            <a:r>
              <a:rPr lang="en-US" altLang="zh-TW" b="1" dirty="0" err="1"/>
              <a:t>r</a:t>
            </a:r>
            <a:r>
              <a:rPr lang="en-US" altLang="zh-TW" i="1" baseline="-25000" dirty="0" err="1"/>
              <a:t>i</a:t>
            </a:r>
            <a:r>
              <a:rPr lang="en-US" altLang="zh-TW" i="1" baseline="-25000" dirty="0"/>
              <a:t> </a:t>
            </a:r>
            <a:r>
              <a:rPr lang="en-US" altLang="zh-TW" dirty="0"/>
              <a:t>×</a:t>
            </a:r>
            <a:r>
              <a:rPr lang="en-US" altLang="zh-TW" b="1" dirty="0"/>
              <a:t> F</a:t>
            </a:r>
            <a:r>
              <a:rPr lang="en-US" altLang="zh-TW" i="1" baseline="-25000" dirty="0"/>
              <a:t>i</a:t>
            </a:r>
            <a:r>
              <a:rPr lang="en-US" altLang="zh-TW" b="1" i="1" dirty="0"/>
              <a:t> </a:t>
            </a:r>
            <a:r>
              <a:rPr lang="zh-TW" altLang="en-US" dirty="0"/>
              <a:t>且其角動量為 </a:t>
            </a:r>
            <a:r>
              <a:rPr lang="en-US" altLang="zh-TW" b="1" i="1" dirty="0"/>
              <a:t>ℓ</a:t>
            </a:r>
            <a:r>
              <a:rPr lang="en-US" altLang="zh-TW" baseline="-25000" dirty="0" err="1"/>
              <a:t>i</a:t>
            </a:r>
            <a:r>
              <a:rPr lang="en-US" altLang="zh-TW" baseline="-25000" dirty="0"/>
              <a:t> </a:t>
            </a:r>
            <a:r>
              <a:rPr lang="en-US" altLang="zh-TW" dirty="0"/>
              <a:t>=</a:t>
            </a:r>
            <a:r>
              <a:rPr lang="en-US" altLang="zh-TW" b="1" i="1" dirty="0"/>
              <a:t> </a:t>
            </a:r>
            <a:r>
              <a:rPr lang="en-US" altLang="zh-TW" b="1" dirty="0" err="1"/>
              <a:t>r</a:t>
            </a:r>
            <a:r>
              <a:rPr lang="en-US" altLang="zh-TW" i="1" baseline="-25000" dirty="0" err="1"/>
              <a:t>i</a:t>
            </a:r>
            <a:r>
              <a:rPr lang="en-US" altLang="zh-TW" i="1" baseline="-25000" dirty="0"/>
              <a:t> </a:t>
            </a:r>
            <a:r>
              <a:rPr lang="en-US" altLang="zh-TW" dirty="0"/>
              <a:t>× </a:t>
            </a:r>
            <a:r>
              <a:rPr lang="en-US" altLang="zh-TW" b="1" dirty="0"/>
              <a:t>p</a:t>
            </a:r>
            <a:r>
              <a:rPr lang="en-US" altLang="zh-TW" i="1" baseline="-25000" dirty="0"/>
              <a:t>i</a:t>
            </a:r>
            <a:r>
              <a:rPr lang="zh-TW" altLang="en-US" dirty="0"/>
              <a:t>。既然 </a:t>
            </a:r>
            <a:r>
              <a:rPr lang="en-US" altLang="zh-TW" dirty="0"/>
              <a:t>12.8 </a:t>
            </a:r>
            <a:r>
              <a:rPr lang="zh-TW" altLang="en-US" dirty="0"/>
              <a:t>式可用在每個質點，對整個系統我們可得：</a:t>
            </a:r>
            <a:br>
              <a:rPr lang="en-US" altLang="zh-TW" dirty="0"/>
            </a:br>
            <a:br>
              <a:rPr lang="en-US" altLang="zh-TW" dirty="0"/>
            </a:br>
            <a:br>
              <a:rPr lang="en-US" altLang="zh-TW" dirty="0"/>
            </a:br>
            <a:r>
              <a:rPr lang="zh-TW" altLang="en-US" dirty="0"/>
              <a:t>其中 </a:t>
            </a:r>
            <a:r>
              <a:rPr lang="en-US" altLang="zh-TW" b="1" i="1" dirty="0" err="1"/>
              <a:t>τ</a:t>
            </a:r>
            <a:r>
              <a:rPr lang="en-US" altLang="zh-TW" baseline="-25000" dirty="0" err="1"/>
              <a:t>EXT</a:t>
            </a:r>
            <a:r>
              <a:rPr lang="en-US" altLang="zh-TW" dirty="0"/>
              <a:t> = </a:t>
            </a:r>
            <a:r>
              <a:rPr lang="en-US" altLang="zh-TW" dirty="0" err="1"/>
              <a:t>Σ</a:t>
            </a:r>
            <a:r>
              <a:rPr lang="en-US" altLang="zh-TW" b="1" i="1" dirty="0" err="1"/>
              <a:t>τ</a:t>
            </a:r>
            <a:r>
              <a:rPr lang="en-US" altLang="zh-TW" i="1" baseline="-25000" dirty="0" err="1"/>
              <a:t>i</a:t>
            </a:r>
            <a:r>
              <a:rPr lang="zh-TW" altLang="en-US" dirty="0"/>
              <a:t>為系統所受淨外力，而 </a:t>
            </a:r>
            <a:r>
              <a:rPr lang="en-US" altLang="zh-TW" b="1" dirty="0"/>
              <a:t>L </a:t>
            </a:r>
            <a:r>
              <a:rPr lang="en-US" altLang="zh-TW" dirty="0"/>
              <a:t>= Σ</a:t>
            </a:r>
            <a:r>
              <a:rPr lang="en-US" altLang="zh-TW" i="1" dirty="0"/>
              <a:t>ℓ</a:t>
            </a:r>
            <a:r>
              <a:rPr lang="en-US" altLang="zh-TW" i="1" baseline="-25000" dirty="0" err="1"/>
              <a:t>i</a:t>
            </a:r>
            <a:r>
              <a:rPr lang="zh-TW" altLang="en-US" dirty="0"/>
              <a:t>為各質點的總角動量。</a:t>
            </a:r>
          </a:p>
          <a:p>
            <a:endParaRPr lang="zh-TW" altLang="en-US" dirty="0"/>
          </a:p>
        </p:txBody>
      </p:sp>
      <p:sp>
        <p:nvSpPr>
          <p:cNvPr id="4" name="頁尾版面配置區 3">
            <a:extLst>
              <a:ext uri="{FF2B5EF4-FFF2-40B4-BE49-F238E27FC236}">
                <a16:creationId xmlns:a16="http://schemas.microsoft.com/office/drawing/2014/main" id="{0F1945EA-B91E-4F08-A25C-D2ED20E85B25}"/>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CB1E784C-03F2-4A0F-A625-84DCCE70BEC6}"/>
              </a:ext>
            </a:extLst>
          </p:cNvPr>
          <p:cNvSpPr>
            <a:spLocks noGrp="1"/>
          </p:cNvSpPr>
          <p:nvPr>
            <p:ph type="sldNum" sz="quarter" idx="12"/>
          </p:nvPr>
        </p:nvSpPr>
        <p:spPr/>
        <p:txBody>
          <a:bodyPr/>
          <a:lstStyle/>
          <a:p>
            <a:fld id="{FFF700D2-071F-440E-A3FF-180D34BA4EC8}" type="slidenum">
              <a:rPr lang="en-GB" smtClean="0"/>
              <a:t>24</a:t>
            </a:fld>
            <a:endParaRPr lang="en-GB"/>
          </a:p>
        </p:txBody>
      </p:sp>
      <p:pic>
        <p:nvPicPr>
          <p:cNvPr id="7" name="圖片 6">
            <a:extLst>
              <a:ext uri="{FF2B5EF4-FFF2-40B4-BE49-F238E27FC236}">
                <a16:creationId xmlns:a16="http://schemas.microsoft.com/office/drawing/2014/main" id="{B35FAB37-E913-48CF-854D-EB968A28F28D}"/>
              </a:ext>
            </a:extLst>
          </p:cNvPr>
          <p:cNvPicPr>
            <a:picLocks noChangeAspect="1"/>
          </p:cNvPicPr>
          <p:nvPr/>
        </p:nvPicPr>
        <p:blipFill>
          <a:blip r:embed="rId2"/>
          <a:stretch>
            <a:fillRect/>
          </a:stretch>
        </p:blipFill>
        <p:spPr>
          <a:xfrm>
            <a:off x="1547664" y="4685129"/>
            <a:ext cx="6927533" cy="760095"/>
          </a:xfrm>
          <a:prstGeom prst="rect">
            <a:avLst/>
          </a:prstGeom>
        </p:spPr>
      </p:pic>
    </p:spTree>
    <p:extLst>
      <p:ext uri="{BB962C8B-B14F-4D97-AF65-F5344CB8AC3E}">
        <p14:creationId xmlns:p14="http://schemas.microsoft.com/office/powerpoint/2010/main" val="352297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DA7442-7A35-4267-ADCD-80779E7787E0}"/>
              </a:ext>
            </a:extLst>
          </p:cNvPr>
          <p:cNvSpPr>
            <a:spLocks noGrp="1"/>
          </p:cNvSpPr>
          <p:nvPr>
            <p:ph type="title"/>
          </p:nvPr>
        </p:nvSpPr>
        <p:spPr/>
        <p:txBody>
          <a:bodyPr/>
          <a:lstStyle/>
          <a:p>
            <a:r>
              <a:rPr lang="en-US" altLang="zh-TW" dirty="0"/>
              <a:t>12.3 </a:t>
            </a:r>
            <a:r>
              <a:rPr lang="zh-TW" altLang="en-US" dirty="0"/>
              <a:t>轉動動力學</a:t>
            </a:r>
          </a:p>
        </p:txBody>
      </p:sp>
      <p:sp>
        <p:nvSpPr>
          <p:cNvPr id="4" name="頁尾版面配置區 3">
            <a:extLst>
              <a:ext uri="{FF2B5EF4-FFF2-40B4-BE49-F238E27FC236}">
                <a16:creationId xmlns:a16="http://schemas.microsoft.com/office/drawing/2014/main" id="{47B8F467-B36B-4ECE-93EE-36A13D417441}"/>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75E23E44-5D5B-416F-9A8A-2A202BB03B94}"/>
              </a:ext>
            </a:extLst>
          </p:cNvPr>
          <p:cNvSpPr>
            <a:spLocks noGrp="1"/>
          </p:cNvSpPr>
          <p:nvPr>
            <p:ph type="sldNum" sz="quarter" idx="12"/>
          </p:nvPr>
        </p:nvSpPr>
        <p:spPr/>
        <p:txBody>
          <a:bodyPr/>
          <a:lstStyle/>
          <a:p>
            <a:fld id="{FFF700D2-071F-440E-A3FF-180D34BA4EC8}" type="slidenum">
              <a:rPr lang="en-GB" smtClean="0"/>
              <a:t>25</a:t>
            </a:fld>
            <a:endParaRPr lang="en-GB"/>
          </a:p>
        </p:txBody>
      </p:sp>
      <p:sp>
        <p:nvSpPr>
          <p:cNvPr id="9" name="內容版面配置區 8">
            <a:extLst>
              <a:ext uri="{FF2B5EF4-FFF2-40B4-BE49-F238E27FC236}">
                <a16:creationId xmlns:a16="http://schemas.microsoft.com/office/drawing/2014/main" id="{C8DAEC9B-3E40-4CA4-AA37-193FC3234452}"/>
              </a:ext>
            </a:extLst>
          </p:cNvPr>
          <p:cNvSpPr>
            <a:spLocks noGrp="1"/>
          </p:cNvSpPr>
          <p:nvPr>
            <p:ph idx="1"/>
          </p:nvPr>
        </p:nvSpPr>
        <p:spPr/>
        <p:txBody>
          <a:bodyPr/>
          <a:lstStyle/>
          <a:p>
            <a:endParaRPr lang="zh-TW" altLang="en-US"/>
          </a:p>
        </p:txBody>
      </p:sp>
      <p:pic>
        <p:nvPicPr>
          <p:cNvPr id="10" name="圖片 9">
            <a:extLst>
              <a:ext uri="{FF2B5EF4-FFF2-40B4-BE49-F238E27FC236}">
                <a16:creationId xmlns:a16="http://schemas.microsoft.com/office/drawing/2014/main" id="{6FA77C0A-6031-4B31-82E0-34823CCE5AC6}"/>
              </a:ext>
            </a:extLst>
          </p:cNvPr>
          <p:cNvPicPr>
            <a:picLocks noChangeAspect="1"/>
          </p:cNvPicPr>
          <p:nvPr/>
        </p:nvPicPr>
        <p:blipFill>
          <a:blip r:embed="rId2"/>
          <a:stretch>
            <a:fillRect/>
          </a:stretch>
        </p:blipFill>
        <p:spPr>
          <a:xfrm>
            <a:off x="2855118" y="1559805"/>
            <a:ext cx="3433763" cy="3307080"/>
          </a:xfrm>
          <a:prstGeom prst="rect">
            <a:avLst/>
          </a:prstGeom>
        </p:spPr>
      </p:pic>
      <p:pic>
        <p:nvPicPr>
          <p:cNvPr id="11" name="圖片 10">
            <a:extLst>
              <a:ext uri="{FF2B5EF4-FFF2-40B4-BE49-F238E27FC236}">
                <a16:creationId xmlns:a16="http://schemas.microsoft.com/office/drawing/2014/main" id="{8BB2CED2-3A36-4C36-A895-7083D221056F}"/>
              </a:ext>
            </a:extLst>
          </p:cNvPr>
          <p:cNvPicPr>
            <a:picLocks noChangeAspect="1"/>
          </p:cNvPicPr>
          <p:nvPr/>
        </p:nvPicPr>
        <p:blipFill>
          <a:blip r:embed="rId3"/>
          <a:stretch>
            <a:fillRect/>
          </a:stretch>
        </p:blipFill>
        <p:spPr>
          <a:xfrm>
            <a:off x="1979712" y="4997239"/>
            <a:ext cx="5034915" cy="1371600"/>
          </a:xfrm>
          <a:prstGeom prst="rect">
            <a:avLst/>
          </a:prstGeom>
        </p:spPr>
      </p:pic>
    </p:spTree>
    <p:extLst>
      <p:ext uri="{BB962C8B-B14F-4D97-AF65-F5344CB8AC3E}">
        <p14:creationId xmlns:p14="http://schemas.microsoft.com/office/powerpoint/2010/main" val="288896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37B773-1CDC-47B1-8660-E78A4286D68B}"/>
              </a:ext>
            </a:extLst>
          </p:cNvPr>
          <p:cNvSpPr>
            <a:spLocks noGrp="1"/>
          </p:cNvSpPr>
          <p:nvPr>
            <p:ph type="title"/>
          </p:nvPr>
        </p:nvSpPr>
        <p:spPr/>
        <p:txBody>
          <a:bodyPr/>
          <a:lstStyle/>
          <a:p>
            <a:r>
              <a:rPr lang="en-US" altLang="zh-TW" dirty="0"/>
              <a:t>12.3 </a:t>
            </a:r>
            <a:r>
              <a:rPr lang="zh-TW" altLang="en-US" dirty="0"/>
              <a:t>轉動動力學</a:t>
            </a:r>
          </a:p>
        </p:txBody>
      </p:sp>
      <p:sp>
        <p:nvSpPr>
          <p:cNvPr id="3" name="內容版面配置區 2">
            <a:extLst>
              <a:ext uri="{FF2B5EF4-FFF2-40B4-BE49-F238E27FC236}">
                <a16:creationId xmlns:a16="http://schemas.microsoft.com/office/drawing/2014/main" id="{26923890-A858-4B18-9F4C-00795F468063}"/>
              </a:ext>
            </a:extLst>
          </p:cNvPr>
          <p:cNvSpPr>
            <a:spLocks noGrp="1"/>
          </p:cNvSpPr>
          <p:nvPr>
            <p:ph idx="1"/>
          </p:nvPr>
        </p:nvSpPr>
        <p:spPr>
          <a:xfrm>
            <a:off x="457200" y="2420888"/>
            <a:ext cx="8229600" cy="3935462"/>
          </a:xfrm>
        </p:spPr>
        <p:txBody>
          <a:bodyPr/>
          <a:lstStyle/>
          <a:p>
            <a:pPr>
              <a:lnSpc>
                <a:spcPts val="4000"/>
              </a:lnSpc>
            </a:pPr>
            <a:r>
              <a:rPr lang="en-US" altLang="zh-TW" dirty="0"/>
              <a:t>12.9 </a:t>
            </a:r>
            <a:r>
              <a:rPr lang="zh-TW" altLang="en-US" dirty="0"/>
              <a:t>式為任意系統轉動運動的一般式，且為 </a:t>
            </a:r>
            <a:r>
              <a:rPr lang="en-US" altLang="zh-TW" b="1" dirty="0" err="1"/>
              <a:t>F</a:t>
            </a:r>
            <a:r>
              <a:rPr lang="en-US" altLang="zh-TW" baseline="-25000" dirty="0" err="1"/>
              <a:t>EXT</a:t>
            </a:r>
            <a:r>
              <a:rPr lang="en-US" altLang="zh-TW" dirty="0"/>
              <a:t> = </a:t>
            </a:r>
            <a:r>
              <a:rPr lang="en-US" altLang="zh-TW" i="1" dirty="0" err="1"/>
              <a:t>d</a:t>
            </a:r>
            <a:r>
              <a:rPr lang="en-US" altLang="zh-TW" b="1" dirty="0" err="1"/>
              <a:t>P</a:t>
            </a:r>
            <a:r>
              <a:rPr lang="en-US" altLang="zh-TW" dirty="0"/>
              <a:t>/</a:t>
            </a:r>
            <a:r>
              <a:rPr lang="en-US" altLang="zh-TW" i="1" dirty="0"/>
              <a:t>dt</a:t>
            </a:r>
            <a:r>
              <a:rPr lang="en-US" altLang="zh-TW" b="1" i="1" dirty="0"/>
              <a:t> </a:t>
            </a:r>
            <a:r>
              <a:rPr lang="zh-TW" altLang="en-US" dirty="0"/>
              <a:t>的轉動對等式。但這只在下列兩條件之一成立時才正確：量測角動量及力矩乃是：</a:t>
            </a:r>
            <a:endParaRPr lang="en-US" altLang="zh-TW" dirty="0"/>
          </a:p>
          <a:p>
            <a:pPr>
              <a:lnSpc>
                <a:spcPts val="4000"/>
              </a:lnSpc>
              <a:buFont typeface="Wingdings 3" pitchFamily="18" charset="2"/>
              <a:buNone/>
            </a:pPr>
            <a:r>
              <a:rPr lang="en-US" altLang="zh-TW" dirty="0"/>
              <a:t>    (</a:t>
            </a:r>
            <a:r>
              <a:rPr lang="en-US" altLang="zh-TW" dirty="0" err="1"/>
              <a:t>i</a:t>
            </a:r>
            <a:r>
              <a:rPr lang="en-US" altLang="zh-TW" dirty="0"/>
              <a:t>) </a:t>
            </a:r>
            <a:r>
              <a:rPr lang="zh-TW" altLang="en-US" dirty="0"/>
              <a:t>相對於</a:t>
            </a:r>
            <a:r>
              <a:rPr lang="zh-TW" altLang="en-US" b="1" dirty="0"/>
              <a:t>同一慣性系中之相同原點</a:t>
            </a:r>
            <a:r>
              <a:rPr lang="zh-TW" altLang="en-US" dirty="0"/>
              <a:t>，或</a:t>
            </a:r>
            <a:endParaRPr lang="en-US" altLang="zh-TW" dirty="0"/>
          </a:p>
          <a:p>
            <a:pPr>
              <a:lnSpc>
                <a:spcPts val="4000"/>
              </a:lnSpc>
              <a:buFont typeface="Wingdings 3" pitchFamily="18" charset="2"/>
              <a:buNone/>
            </a:pPr>
            <a:r>
              <a:rPr lang="zh-TW" altLang="en-US" dirty="0"/>
              <a:t>    </a:t>
            </a:r>
            <a:r>
              <a:rPr lang="en-US" altLang="zh-TW" dirty="0"/>
              <a:t>(ii) </a:t>
            </a:r>
            <a:r>
              <a:rPr lang="zh-TW" altLang="en-US" dirty="0"/>
              <a:t>相對於</a:t>
            </a:r>
            <a:r>
              <a:rPr lang="zh-TW" altLang="en-US" b="1" dirty="0"/>
              <a:t>系統質心</a:t>
            </a:r>
            <a:r>
              <a:rPr lang="zh-TW" altLang="en-US" dirty="0"/>
              <a:t>，即使質心為加速度運動。</a:t>
            </a:r>
          </a:p>
          <a:p>
            <a:endParaRPr lang="zh-TW" altLang="en-US" dirty="0"/>
          </a:p>
        </p:txBody>
      </p:sp>
      <p:sp>
        <p:nvSpPr>
          <p:cNvPr id="4" name="頁尾版面配置區 3">
            <a:extLst>
              <a:ext uri="{FF2B5EF4-FFF2-40B4-BE49-F238E27FC236}">
                <a16:creationId xmlns:a16="http://schemas.microsoft.com/office/drawing/2014/main" id="{EE378279-B2C5-42B0-A4C6-2764044880FD}"/>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D9343F83-4B9E-46EA-A5C4-60A5F37650FD}"/>
              </a:ext>
            </a:extLst>
          </p:cNvPr>
          <p:cNvSpPr>
            <a:spLocks noGrp="1"/>
          </p:cNvSpPr>
          <p:nvPr>
            <p:ph type="sldNum" sz="quarter" idx="12"/>
          </p:nvPr>
        </p:nvSpPr>
        <p:spPr/>
        <p:txBody>
          <a:bodyPr/>
          <a:lstStyle/>
          <a:p>
            <a:fld id="{FFF700D2-071F-440E-A3FF-180D34BA4EC8}" type="slidenum">
              <a:rPr lang="en-GB" smtClean="0"/>
              <a:t>26</a:t>
            </a:fld>
            <a:endParaRPr lang="en-GB"/>
          </a:p>
        </p:txBody>
      </p:sp>
      <p:pic>
        <p:nvPicPr>
          <p:cNvPr id="6" name="圖片 5">
            <a:extLst>
              <a:ext uri="{FF2B5EF4-FFF2-40B4-BE49-F238E27FC236}">
                <a16:creationId xmlns:a16="http://schemas.microsoft.com/office/drawing/2014/main" id="{B53FCB31-C7F1-4CAD-8CA2-9C82AD8A5D89}"/>
              </a:ext>
            </a:extLst>
          </p:cNvPr>
          <p:cNvPicPr>
            <a:picLocks noChangeAspect="1"/>
          </p:cNvPicPr>
          <p:nvPr/>
        </p:nvPicPr>
        <p:blipFill>
          <a:blip r:embed="rId2"/>
          <a:stretch>
            <a:fillRect/>
          </a:stretch>
        </p:blipFill>
        <p:spPr>
          <a:xfrm>
            <a:off x="1547664" y="1516777"/>
            <a:ext cx="6927533" cy="760095"/>
          </a:xfrm>
          <a:prstGeom prst="rect">
            <a:avLst/>
          </a:prstGeom>
        </p:spPr>
      </p:pic>
    </p:spTree>
    <p:extLst>
      <p:ext uri="{BB962C8B-B14F-4D97-AF65-F5344CB8AC3E}">
        <p14:creationId xmlns:p14="http://schemas.microsoft.com/office/powerpoint/2010/main" val="415813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4B1672-D7D4-47F0-A182-2AF25E81688A}"/>
              </a:ext>
            </a:extLst>
          </p:cNvPr>
          <p:cNvSpPr>
            <a:spLocks noGrp="1"/>
          </p:cNvSpPr>
          <p:nvPr>
            <p:ph type="title"/>
          </p:nvPr>
        </p:nvSpPr>
        <p:spPr/>
        <p:txBody>
          <a:bodyPr/>
          <a:lstStyle/>
          <a:p>
            <a:r>
              <a:rPr lang="en-US" altLang="zh-TW" dirty="0"/>
              <a:t>12.3 </a:t>
            </a:r>
            <a:r>
              <a:rPr lang="zh-TW" altLang="en-US" dirty="0"/>
              <a:t>轉動動力學</a:t>
            </a:r>
          </a:p>
        </p:txBody>
      </p:sp>
      <p:sp>
        <p:nvSpPr>
          <p:cNvPr id="3" name="內容版面配置區 2">
            <a:extLst>
              <a:ext uri="{FF2B5EF4-FFF2-40B4-BE49-F238E27FC236}">
                <a16:creationId xmlns:a16="http://schemas.microsoft.com/office/drawing/2014/main" id="{90B0935F-0A9A-45BA-81B0-08D2F17D4A12}"/>
              </a:ext>
            </a:extLst>
          </p:cNvPr>
          <p:cNvSpPr>
            <a:spLocks noGrp="1"/>
          </p:cNvSpPr>
          <p:nvPr>
            <p:ph idx="1"/>
          </p:nvPr>
        </p:nvSpPr>
        <p:spPr/>
        <p:txBody>
          <a:bodyPr/>
          <a:lstStyle/>
          <a:p>
            <a:pPr>
              <a:lnSpc>
                <a:spcPct val="150000"/>
              </a:lnSpc>
            </a:pPr>
            <a:r>
              <a:rPr lang="zh-TW" altLang="en-US" dirty="0"/>
              <a:t>在剛體繞定軸轉動的特例中，由 </a:t>
            </a:r>
            <a:r>
              <a:rPr lang="en-US" altLang="zh-TW" dirty="0"/>
              <a:t>12.7 </a:t>
            </a:r>
            <a:r>
              <a:rPr lang="zh-TW" altLang="en-US" dirty="0"/>
              <a:t>式可知 </a:t>
            </a:r>
            <a:r>
              <a:rPr lang="en-US" altLang="zh-TW" b="1" i="1" dirty="0"/>
              <a:t>L</a:t>
            </a:r>
            <a:r>
              <a:rPr lang="en-US" altLang="zh-TW" b="1" dirty="0"/>
              <a:t> </a:t>
            </a:r>
            <a:r>
              <a:rPr lang="zh-TW" altLang="en-US" dirty="0"/>
              <a:t>沿軸分量為 </a:t>
            </a:r>
            <a:r>
              <a:rPr lang="en-US" altLang="zh-TW" b="1" i="1" dirty="0"/>
              <a:t>L </a:t>
            </a:r>
            <a:r>
              <a:rPr lang="en-US" altLang="zh-TW" dirty="0"/>
              <a:t>=</a:t>
            </a:r>
            <a:r>
              <a:rPr lang="en-US" altLang="zh-TW" b="1" i="1" dirty="0"/>
              <a:t> </a:t>
            </a:r>
            <a:r>
              <a:rPr lang="en-US" altLang="zh-TW" i="1" dirty="0" err="1"/>
              <a:t>Iω</a:t>
            </a:r>
            <a:r>
              <a:rPr lang="zh-TW" altLang="en-US" dirty="0"/>
              <a:t>。因</a:t>
            </a:r>
            <a:r>
              <a:rPr lang="zh-TW" altLang="en-US" i="1" dirty="0"/>
              <a:t> </a:t>
            </a:r>
            <a:r>
              <a:rPr lang="en-US" altLang="zh-TW" i="1" dirty="0"/>
              <a:t>I </a:t>
            </a:r>
            <a:r>
              <a:rPr lang="zh-TW" altLang="en-US" dirty="0"/>
              <a:t>為常數，</a:t>
            </a:r>
            <a:r>
              <a:rPr lang="en-US" altLang="zh-TW" i="1" dirty="0"/>
              <a:t>dL</a:t>
            </a:r>
            <a:r>
              <a:rPr lang="en-US" altLang="zh-TW" dirty="0"/>
              <a:t>/</a:t>
            </a:r>
            <a:r>
              <a:rPr lang="en-US" altLang="zh-TW" i="1" dirty="0"/>
              <a:t>dt </a:t>
            </a:r>
            <a:r>
              <a:rPr lang="en-US" altLang="zh-TW" dirty="0"/>
              <a:t>= </a:t>
            </a:r>
            <a:r>
              <a:rPr lang="en-US" altLang="zh-TW" i="1" dirty="0" err="1"/>
              <a:t>Idω</a:t>
            </a:r>
            <a:r>
              <a:rPr lang="en-US" altLang="zh-TW" dirty="0"/>
              <a:t>/</a:t>
            </a:r>
            <a:r>
              <a:rPr lang="en-US" altLang="zh-TW" i="1" dirty="0"/>
              <a:t>dt</a:t>
            </a:r>
            <a:r>
              <a:rPr lang="en-US" altLang="zh-TW" b="1" i="1" dirty="0"/>
              <a:t> </a:t>
            </a:r>
            <a:r>
              <a:rPr lang="en-US" altLang="zh-TW" dirty="0"/>
              <a:t>= </a:t>
            </a:r>
            <a:r>
              <a:rPr lang="en-US" altLang="zh-TW" i="1" dirty="0"/>
              <a:t>Iα</a:t>
            </a:r>
            <a:r>
              <a:rPr lang="zh-TW" altLang="en-US" dirty="0"/>
              <a:t>，所以 </a:t>
            </a:r>
            <a:r>
              <a:rPr lang="en-US" altLang="zh-TW" dirty="0"/>
              <a:t>12.9 </a:t>
            </a:r>
            <a:r>
              <a:rPr lang="zh-TW" altLang="en-US" dirty="0"/>
              <a:t>式可成為</a:t>
            </a:r>
            <a:r>
              <a:rPr lang="en-US" altLang="zh-TW" dirty="0"/>
              <a:t>(</a:t>
            </a:r>
            <a:r>
              <a:rPr lang="zh-TW" altLang="en-US" dirty="0"/>
              <a:t>純量型式</a:t>
            </a:r>
            <a:r>
              <a:rPr lang="en-US" altLang="zh-TW" dirty="0"/>
              <a:t>)</a:t>
            </a:r>
            <a:r>
              <a:rPr lang="zh-TW" altLang="en-US" dirty="0"/>
              <a:t> </a:t>
            </a:r>
          </a:p>
        </p:txBody>
      </p:sp>
      <p:sp>
        <p:nvSpPr>
          <p:cNvPr id="4" name="頁尾版面配置區 3">
            <a:extLst>
              <a:ext uri="{FF2B5EF4-FFF2-40B4-BE49-F238E27FC236}">
                <a16:creationId xmlns:a16="http://schemas.microsoft.com/office/drawing/2014/main" id="{11C761A2-BCE6-4713-9AA6-C51653039F64}"/>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1EEC11F2-32B2-4D03-9364-AAC47F3FF9A2}"/>
              </a:ext>
            </a:extLst>
          </p:cNvPr>
          <p:cNvSpPr>
            <a:spLocks noGrp="1"/>
          </p:cNvSpPr>
          <p:nvPr>
            <p:ph type="sldNum" sz="quarter" idx="12"/>
          </p:nvPr>
        </p:nvSpPr>
        <p:spPr/>
        <p:txBody>
          <a:bodyPr/>
          <a:lstStyle/>
          <a:p>
            <a:fld id="{FFF700D2-071F-440E-A3FF-180D34BA4EC8}" type="slidenum">
              <a:rPr lang="en-GB" smtClean="0"/>
              <a:t>27</a:t>
            </a:fld>
            <a:endParaRPr lang="en-GB"/>
          </a:p>
        </p:txBody>
      </p:sp>
      <p:pic>
        <p:nvPicPr>
          <p:cNvPr id="6" name="圖片 5">
            <a:extLst>
              <a:ext uri="{FF2B5EF4-FFF2-40B4-BE49-F238E27FC236}">
                <a16:creationId xmlns:a16="http://schemas.microsoft.com/office/drawing/2014/main" id="{3D3EB766-6445-4698-BC03-2BF66949BDFD}"/>
              </a:ext>
            </a:extLst>
          </p:cNvPr>
          <p:cNvPicPr>
            <a:picLocks noChangeAspect="1"/>
          </p:cNvPicPr>
          <p:nvPr/>
        </p:nvPicPr>
        <p:blipFill>
          <a:blip r:embed="rId2"/>
          <a:stretch>
            <a:fillRect/>
          </a:stretch>
        </p:blipFill>
        <p:spPr>
          <a:xfrm>
            <a:off x="1475656" y="3598528"/>
            <a:ext cx="7340917" cy="500062"/>
          </a:xfrm>
          <a:prstGeom prst="rect">
            <a:avLst/>
          </a:prstGeom>
        </p:spPr>
      </p:pic>
    </p:spTree>
    <p:extLst>
      <p:ext uri="{BB962C8B-B14F-4D97-AF65-F5344CB8AC3E}">
        <p14:creationId xmlns:p14="http://schemas.microsoft.com/office/powerpoint/2010/main" val="4025629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892D7AE-E731-41AF-A304-AD3BBCD0A278}"/>
              </a:ext>
            </a:extLst>
          </p:cNvPr>
          <p:cNvSpPr>
            <a:spLocks noGrp="1"/>
          </p:cNvSpPr>
          <p:nvPr>
            <p:ph type="title"/>
          </p:nvPr>
        </p:nvSpPr>
        <p:spPr/>
        <p:txBody>
          <a:bodyPr/>
          <a:lstStyle/>
          <a:p>
            <a:r>
              <a:rPr lang="zh-TW" altLang="en-US" dirty="0"/>
              <a:t>例題 </a:t>
            </a:r>
            <a:r>
              <a:rPr lang="en-US" altLang="zh-TW" dirty="0"/>
              <a:t>12.3</a:t>
            </a:r>
            <a:endParaRPr lang="zh-TW" altLang="en-US" dirty="0"/>
          </a:p>
        </p:txBody>
      </p:sp>
      <p:sp>
        <p:nvSpPr>
          <p:cNvPr id="7" name="文字版面配置區 6">
            <a:extLst>
              <a:ext uri="{FF2B5EF4-FFF2-40B4-BE49-F238E27FC236}">
                <a16:creationId xmlns:a16="http://schemas.microsoft.com/office/drawing/2014/main" id="{FD5E9A94-4CC3-48DC-9B59-1A3E54F9FF82}"/>
              </a:ext>
            </a:extLst>
          </p:cNvPr>
          <p:cNvSpPr>
            <a:spLocks noGrp="1"/>
          </p:cNvSpPr>
          <p:nvPr>
            <p:ph type="body" idx="1"/>
          </p:nvPr>
        </p:nvSpPr>
        <p:spPr>
          <a:xfrm>
            <a:off x="722313" y="2492896"/>
            <a:ext cx="5830887" cy="3744416"/>
          </a:xfrm>
        </p:spPr>
        <p:txBody>
          <a:bodyPr/>
          <a:lstStyle/>
          <a:p>
            <a:r>
              <a:rPr lang="zh-TW" altLang="en-US" dirty="0"/>
              <a:t>兩木塊質量 </a:t>
            </a:r>
            <a:r>
              <a:rPr lang="en-US" altLang="zh-TW" i="1" dirty="0" err="1"/>
              <a:t>m</a:t>
            </a:r>
            <a:r>
              <a:rPr lang="en-US" altLang="zh-TW" baseline="-25000" dirty="0" err="1"/>
              <a:t>1</a:t>
            </a:r>
            <a:r>
              <a:rPr lang="en-US" altLang="zh-TW" dirty="0"/>
              <a:t> = 3 kg</a:t>
            </a:r>
            <a:r>
              <a:rPr lang="zh-TW" altLang="en-US" dirty="0"/>
              <a:t>，</a:t>
            </a:r>
            <a:r>
              <a:rPr lang="en-US" altLang="zh-TW" i="1" dirty="0" err="1"/>
              <a:t>m</a:t>
            </a:r>
            <a:r>
              <a:rPr lang="en-US" altLang="zh-TW" baseline="-25000" dirty="0" err="1"/>
              <a:t>2</a:t>
            </a:r>
            <a:r>
              <a:rPr lang="en-US" altLang="zh-TW" dirty="0"/>
              <a:t> = 1 kg</a:t>
            </a:r>
            <a:r>
              <a:rPr lang="zh-TW" altLang="en-US" dirty="0"/>
              <a:t>，由繩跨過一半徑為 </a:t>
            </a:r>
            <a:r>
              <a:rPr lang="en-US" altLang="zh-TW" i="1" dirty="0"/>
              <a:t>R</a:t>
            </a:r>
            <a:r>
              <a:rPr lang="en-US" altLang="zh-TW" dirty="0"/>
              <a:t> = 0.2 m</a:t>
            </a:r>
            <a:r>
              <a:rPr lang="zh-TW" altLang="en-US" dirty="0"/>
              <a:t>，質量 </a:t>
            </a:r>
            <a:r>
              <a:rPr lang="en-US" altLang="zh-TW" i="1" dirty="0"/>
              <a:t>M </a:t>
            </a:r>
            <a:r>
              <a:rPr lang="en-US" altLang="zh-TW" dirty="0"/>
              <a:t>= 4 kg </a:t>
            </a:r>
            <a:r>
              <a:rPr lang="zh-TW" altLang="en-US" dirty="0"/>
              <a:t>的滑輪，如圖 </a:t>
            </a:r>
            <a:r>
              <a:rPr lang="en-US" altLang="zh-TW" dirty="0"/>
              <a:t>12.10</a:t>
            </a:r>
            <a:r>
              <a:rPr lang="zh-TW" altLang="en-US" dirty="0"/>
              <a:t>。滑輪以中心為軸時轉動慣量為 </a:t>
            </a:r>
            <a:r>
              <a:rPr lang="en-US" altLang="zh-TW" i="1" dirty="0"/>
              <a:t>I</a:t>
            </a:r>
            <a:r>
              <a:rPr lang="en-US" altLang="zh-TW" dirty="0"/>
              <a:t> =          </a:t>
            </a:r>
            <a:r>
              <a:rPr lang="zh-TW" altLang="en-US" dirty="0"/>
              <a:t>。請利用</a:t>
            </a:r>
            <a:r>
              <a:rPr lang="en-US" altLang="zh-TW" dirty="0"/>
              <a:t>12.9 </a:t>
            </a:r>
            <a:r>
              <a:rPr lang="zh-TW" altLang="en-US" dirty="0"/>
              <a:t>式找出木塊線加速度。假設全無摩擦力，且 </a:t>
            </a:r>
            <a:r>
              <a:rPr lang="en-US" altLang="zh-TW" i="1" dirty="0" err="1"/>
              <a:t>m</a:t>
            </a:r>
            <a:r>
              <a:rPr lang="en-US" altLang="zh-TW" baseline="-25000" dirty="0" err="1"/>
              <a:t>2</a:t>
            </a:r>
            <a:r>
              <a:rPr lang="en-US" altLang="zh-TW" dirty="0"/>
              <a:t> </a:t>
            </a:r>
            <a:r>
              <a:rPr lang="zh-TW" altLang="en-US" dirty="0"/>
              <a:t>木塊質心 </a:t>
            </a:r>
            <a:r>
              <a:rPr lang="en-US" altLang="zh-TW" dirty="0"/>
              <a:t>(CM) </a:t>
            </a:r>
            <a:r>
              <a:rPr lang="zh-TW" altLang="en-US" dirty="0"/>
              <a:t>在滑輪中心上方 </a:t>
            </a:r>
            <a:r>
              <a:rPr lang="en-US" altLang="zh-TW" i="1" dirty="0"/>
              <a:t>R</a:t>
            </a:r>
            <a:r>
              <a:rPr lang="en-US" altLang="zh-TW" dirty="0"/>
              <a:t> </a:t>
            </a:r>
            <a:r>
              <a:rPr lang="zh-TW" altLang="en-US" dirty="0"/>
              <a:t>處。</a:t>
            </a:r>
          </a:p>
          <a:p>
            <a:endParaRPr lang="zh-TW" altLang="en-US" dirty="0"/>
          </a:p>
        </p:txBody>
      </p:sp>
      <p:sp>
        <p:nvSpPr>
          <p:cNvPr id="4" name="頁尾版面配置區 3">
            <a:extLst>
              <a:ext uri="{FF2B5EF4-FFF2-40B4-BE49-F238E27FC236}">
                <a16:creationId xmlns:a16="http://schemas.microsoft.com/office/drawing/2014/main" id="{A33795AE-2F27-4E5D-B477-571FC17C251C}"/>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FD666455-6323-440A-A32F-73B73CD24D11}"/>
              </a:ext>
            </a:extLst>
          </p:cNvPr>
          <p:cNvSpPr>
            <a:spLocks noGrp="1"/>
          </p:cNvSpPr>
          <p:nvPr>
            <p:ph type="sldNum" sz="quarter" idx="12"/>
          </p:nvPr>
        </p:nvSpPr>
        <p:spPr/>
        <p:txBody>
          <a:bodyPr/>
          <a:lstStyle/>
          <a:p>
            <a:fld id="{FFF700D2-071F-440E-A3FF-180D34BA4EC8}" type="slidenum">
              <a:rPr lang="en-GB" smtClean="0"/>
              <a:t>28</a:t>
            </a:fld>
            <a:endParaRPr lang="en-GB"/>
          </a:p>
        </p:txBody>
      </p:sp>
      <p:graphicFrame>
        <p:nvGraphicFramePr>
          <p:cNvPr id="8" name="物件 7">
            <a:extLst>
              <a:ext uri="{FF2B5EF4-FFF2-40B4-BE49-F238E27FC236}">
                <a16:creationId xmlns:a16="http://schemas.microsoft.com/office/drawing/2014/main" id="{34B01107-62E7-4A91-9525-15ACFDCC4CDE}"/>
              </a:ext>
            </a:extLst>
          </p:cNvPr>
          <p:cNvGraphicFramePr>
            <a:graphicFrameLocks noChangeAspect="1"/>
          </p:cNvGraphicFramePr>
          <p:nvPr>
            <p:extLst>
              <p:ext uri="{D42A27DB-BD31-4B8C-83A1-F6EECF244321}">
                <p14:modId xmlns:p14="http://schemas.microsoft.com/office/powerpoint/2010/main" val="4272147491"/>
              </p:ext>
            </p:extLst>
          </p:nvPr>
        </p:nvGraphicFramePr>
        <p:xfrm>
          <a:off x="5220072" y="3645024"/>
          <a:ext cx="888480" cy="786960"/>
        </p:xfrm>
        <a:graphic>
          <a:graphicData uri="http://schemas.openxmlformats.org/presentationml/2006/ole">
            <mc:AlternateContent xmlns:mc="http://schemas.openxmlformats.org/markup-compatibility/2006">
              <mc:Choice xmlns:v="urn:schemas-microsoft-com:vml" Requires="v">
                <p:oleObj spid="_x0000_s3120" name="Equation" r:id="rId3" imgW="444240" imgH="393480" progId="Equation.DSMT4">
                  <p:embed/>
                </p:oleObj>
              </mc:Choice>
              <mc:Fallback>
                <p:oleObj name="Equation" r:id="rId3" imgW="444240" imgH="393480" progId="Equation.DSMT4">
                  <p:embed/>
                  <p:pic>
                    <p:nvPicPr>
                      <p:cNvPr id="9" name="物件 8">
                        <a:extLst>
                          <a:ext uri="{FF2B5EF4-FFF2-40B4-BE49-F238E27FC236}">
                            <a16:creationId xmlns:a16="http://schemas.microsoft.com/office/drawing/2014/main" id="{D30B39E5-FEEF-4CE7-A3E0-D239352613E4}"/>
                          </a:ext>
                        </a:extLst>
                      </p:cNvPr>
                      <p:cNvPicPr/>
                      <p:nvPr/>
                    </p:nvPicPr>
                    <p:blipFill>
                      <a:blip r:embed="rId4"/>
                      <a:stretch>
                        <a:fillRect/>
                      </a:stretch>
                    </p:blipFill>
                    <p:spPr>
                      <a:xfrm>
                        <a:off x="5220072" y="3645024"/>
                        <a:ext cx="888480" cy="786960"/>
                      </a:xfrm>
                      <a:prstGeom prst="rect">
                        <a:avLst/>
                      </a:prstGeom>
                    </p:spPr>
                  </p:pic>
                </p:oleObj>
              </mc:Fallback>
            </mc:AlternateContent>
          </a:graphicData>
        </a:graphic>
      </p:graphicFrame>
      <p:pic>
        <p:nvPicPr>
          <p:cNvPr id="9" name="圖片 8">
            <a:extLst>
              <a:ext uri="{FF2B5EF4-FFF2-40B4-BE49-F238E27FC236}">
                <a16:creationId xmlns:a16="http://schemas.microsoft.com/office/drawing/2014/main" id="{F7CF0EAF-720B-4FB2-A025-7A3E7F697F19}"/>
              </a:ext>
            </a:extLst>
          </p:cNvPr>
          <p:cNvPicPr>
            <a:picLocks noChangeAspect="1"/>
          </p:cNvPicPr>
          <p:nvPr/>
        </p:nvPicPr>
        <p:blipFill>
          <a:blip r:embed="rId5"/>
          <a:stretch>
            <a:fillRect/>
          </a:stretch>
        </p:blipFill>
        <p:spPr>
          <a:xfrm>
            <a:off x="6478088" y="2492896"/>
            <a:ext cx="2662262" cy="3459088"/>
          </a:xfrm>
          <a:prstGeom prst="rect">
            <a:avLst/>
          </a:prstGeom>
        </p:spPr>
      </p:pic>
      <p:sp>
        <p:nvSpPr>
          <p:cNvPr id="10" name="箭號: 有線條的向右箭號 9">
            <a:hlinkClick r:id="rId6" action="ppaction://hlinkfile"/>
            <a:extLst>
              <a:ext uri="{FF2B5EF4-FFF2-40B4-BE49-F238E27FC236}">
                <a16:creationId xmlns:a16="http://schemas.microsoft.com/office/drawing/2014/main" id="{8DF1C161-97E4-4F59-B388-F5D5D0960C89}"/>
              </a:ext>
            </a:extLst>
          </p:cNvPr>
          <p:cNvSpPr/>
          <p:nvPr/>
        </p:nvSpPr>
        <p:spPr>
          <a:xfrm>
            <a:off x="827584" y="56612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61960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7B6A9A-C6A1-45DB-AA31-B6D7F7924E61}"/>
              </a:ext>
            </a:extLst>
          </p:cNvPr>
          <p:cNvSpPr>
            <a:spLocks noGrp="1"/>
          </p:cNvSpPr>
          <p:nvPr>
            <p:ph type="title"/>
          </p:nvPr>
        </p:nvSpPr>
        <p:spPr/>
        <p:txBody>
          <a:bodyPr/>
          <a:lstStyle/>
          <a:p>
            <a:r>
              <a:rPr lang="en-US" altLang="zh-TW" dirty="0"/>
              <a:t>12.4 </a:t>
            </a:r>
            <a:r>
              <a:rPr lang="zh-TW" altLang="en-US" dirty="0"/>
              <a:t>角動量守恆</a:t>
            </a:r>
          </a:p>
        </p:txBody>
      </p:sp>
      <p:sp>
        <p:nvSpPr>
          <p:cNvPr id="3" name="內容版面配置區 2">
            <a:extLst>
              <a:ext uri="{FF2B5EF4-FFF2-40B4-BE49-F238E27FC236}">
                <a16:creationId xmlns:a16="http://schemas.microsoft.com/office/drawing/2014/main" id="{C3B044B2-A4AE-4DBA-990A-529EAB554531}"/>
              </a:ext>
            </a:extLst>
          </p:cNvPr>
          <p:cNvSpPr>
            <a:spLocks noGrp="1"/>
          </p:cNvSpPr>
          <p:nvPr>
            <p:ph idx="1"/>
          </p:nvPr>
        </p:nvSpPr>
        <p:spPr/>
        <p:txBody>
          <a:bodyPr/>
          <a:lstStyle/>
          <a:p>
            <a:r>
              <a:rPr lang="zh-TW" altLang="en-US" dirty="0"/>
              <a:t>由</a:t>
            </a:r>
            <a:r>
              <a:rPr lang="en-US" altLang="zh-TW" dirty="0"/>
              <a:t>12.9</a:t>
            </a:r>
            <a:r>
              <a:rPr lang="zh-TW" altLang="en-US" dirty="0"/>
              <a:t>式，可推論如下：</a:t>
            </a:r>
            <a:br>
              <a:rPr lang="en-US" altLang="zh-TW" dirty="0"/>
            </a:br>
            <a:endParaRPr lang="en-US" altLang="zh-TW" dirty="0"/>
          </a:p>
          <a:p>
            <a:pPr>
              <a:buNone/>
            </a:pPr>
            <a:br>
              <a:rPr lang="en-US" altLang="zh-TW" dirty="0"/>
            </a:br>
            <a:r>
              <a:rPr lang="zh-TW" altLang="en-US" b="1" dirty="0">
                <a:solidFill>
                  <a:srgbClr val="0070C0"/>
                </a:solidFill>
                <a:latin typeface="標楷體" pitchFamily="65" charset="-120"/>
              </a:rPr>
              <a:t>若系統所受外力矩為零，則總角動量之大小及方向均為常數。</a:t>
            </a:r>
          </a:p>
          <a:p>
            <a:pPr>
              <a:buNone/>
            </a:pPr>
            <a:r>
              <a:rPr lang="zh-TW" altLang="en-US" dirty="0"/>
              <a:t>   </a:t>
            </a:r>
            <a:endParaRPr lang="en-US" altLang="zh-TW" dirty="0"/>
          </a:p>
          <a:p>
            <a:pPr>
              <a:buNone/>
            </a:pPr>
            <a:r>
              <a:rPr lang="zh-TW" altLang="en-US" dirty="0"/>
              <a:t>   這即是</a:t>
            </a:r>
            <a:r>
              <a:rPr lang="zh-TW" altLang="en-US" b="1" dirty="0">
                <a:solidFill>
                  <a:srgbClr val="C00000"/>
                </a:solidFill>
              </a:rPr>
              <a:t>角動量守恆原理</a:t>
            </a:r>
            <a:r>
              <a:rPr lang="en-US" altLang="zh-TW" dirty="0"/>
              <a:t>(conservation of angular momentum)</a:t>
            </a:r>
            <a:r>
              <a:rPr lang="zh-TW" altLang="en-US" dirty="0"/>
              <a:t>。</a:t>
            </a:r>
          </a:p>
        </p:txBody>
      </p:sp>
      <p:sp>
        <p:nvSpPr>
          <p:cNvPr id="4" name="頁尾版面配置區 3">
            <a:extLst>
              <a:ext uri="{FF2B5EF4-FFF2-40B4-BE49-F238E27FC236}">
                <a16:creationId xmlns:a16="http://schemas.microsoft.com/office/drawing/2014/main" id="{CC660A95-02B5-43E8-AE7D-CFD288057EA0}"/>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5EAF1110-E426-4068-A987-C7519D0BCA05}"/>
              </a:ext>
            </a:extLst>
          </p:cNvPr>
          <p:cNvSpPr>
            <a:spLocks noGrp="1"/>
          </p:cNvSpPr>
          <p:nvPr>
            <p:ph type="sldNum" sz="quarter" idx="12"/>
          </p:nvPr>
        </p:nvSpPr>
        <p:spPr/>
        <p:txBody>
          <a:bodyPr/>
          <a:lstStyle/>
          <a:p>
            <a:fld id="{FFF700D2-071F-440E-A3FF-180D34BA4EC8}" type="slidenum">
              <a:rPr lang="en-GB" smtClean="0"/>
              <a:t>29</a:t>
            </a:fld>
            <a:endParaRPr lang="en-GB"/>
          </a:p>
        </p:txBody>
      </p:sp>
      <p:pic>
        <p:nvPicPr>
          <p:cNvPr id="7" name="圖片 6">
            <a:extLst>
              <a:ext uri="{FF2B5EF4-FFF2-40B4-BE49-F238E27FC236}">
                <a16:creationId xmlns:a16="http://schemas.microsoft.com/office/drawing/2014/main" id="{9B8EC165-8726-4E90-8477-AEBDB4A13B69}"/>
              </a:ext>
            </a:extLst>
          </p:cNvPr>
          <p:cNvPicPr>
            <a:picLocks noChangeAspect="1"/>
          </p:cNvPicPr>
          <p:nvPr/>
        </p:nvPicPr>
        <p:blipFill>
          <a:blip r:embed="rId2"/>
          <a:stretch>
            <a:fillRect/>
          </a:stretch>
        </p:blipFill>
        <p:spPr>
          <a:xfrm>
            <a:off x="2709199" y="2060848"/>
            <a:ext cx="3340418" cy="513397"/>
          </a:xfrm>
          <a:prstGeom prst="rect">
            <a:avLst/>
          </a:prstGeom>
        </p:spPr>
      </p:pic>
      <p:pic>
        <p:nvPicPr>
          <p:cNvPr id="8" name="圖片 7">
            <a:extLst>
              <a:ext uri="{FF2B5EF4-FFF2-40B4-BE49-F238E27FC236}">
                <a16:creationId xmlns:a16="http://schemas.microsoft.com/office/drawing/2014/main" id="{E2AB6B2C-902A-4263-AA0B-443B3FB56A0A}"/>
              </a:ext>
            </a:extLst>
          </p:cNvPr>
          <p:cNvPicPr>
            <a:picLocks noChangeAspect="1"/>
          </p:cNvPicPr>
          <p:nvPr/>
        </p:nvPicPr>
        <p:blipFill>
          <a:blip r:embed="rId3"/>
          <a:stretch>
            <a:fillRect/>
          </a:stretch>
        </p:blipFill>
        <p:spPr>
          <a:xfrm>
            <a:off x="2051720" y="3848559"/>
            <a:ext cx="6387465" cy="506730"/>
          </a:xfrm>
          <a:prstGeom prst="rect">
            <a:avLst/>
          </a:prstGeom>
        </p:spPr>
      </p:pic>
    </p:spTree>
    <p:extLst>
      <p:ext uri="{BB962C8B-B14F-4D97-AF65-F5344CB8AC3E}">
        <p14:creationId xmlns:p14="http://schemas.microsoft.com/office/powerpoint/2010/main" val="240753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8C2338-EA0A-4A01-B1C0-D60370A7535D}"/>
              </a:ext>
            </a:extLst>
          </p:cNvPr>
          <p:cNvSpPr>
            <a:spLocks noGrp="1"/>
          </p:cNvSpPr>
          <p:nvPr>
            <p:ph type="title"/>
          </p:nvPr>
        </p:nvSpPr>
        <p:spPr/>
        <p:txBody>
          <a:bodyPr/>
          <a:lstStyle/>
          <a:p>
            <a:r>
              <a:rPr lang="zh-TW" altLang="en-US" dirty="0"/>
              <a:t>第 </a:t>
            </a:r>
            <a:r>
              <a:rPr lang="en-US" altLang="zh-TW" dirty="0"/>
              <a:t>12 </a:t>
            </a:r>
            <a:r>
              <a:rPr lang="zh-TW" altLang="en-US" dirty="0"/>
              <a:t>章 角動量與靜力平衡</a:t>
            </a:r>
          </a:p>
        </p:txBody>
      </p:sp>
      <p:pic>
        <p:nvPicPr>
          <p:cNvPr id="6" name="內容版面配置區 5">
            <a:extLst>
              <a:ext uri="{FF2B5EF4-FFF2-40B4-BE49-F238E27FC236}">
                <a16:creationId xmlns:a16="http://schemas.microsoft.com/office/drawing/2014/main" id="{BAEE4FA6-A411-4CB5-9828-79B341D685CF}"/>
              </a:ext>
            </a:extLst>
          </p:cNvPr>
          <p:cNvPicPr>
            <a:picLocks noGrp="1" noChangeAspect="1"/>
          </p:cNvPicPr>
          <p:nvPr>
            <p:ph idx="1"/>
          </p:nvPr>
        </p:nvPicPr>
        <p:blipFill>
          <a:blip r:embed="rId2"/>
          <a:stretch>
            <a:fillRect/>
          </a:stretch>
        </p:blipFill>
        <p:spPr>
          <a:xfrm>
            <a:off x="974029" y="1341438"/>
            <a:ext cx="7195942" cy="5014912"/>
          </a:xfrm>
          <a:prstGeom prst="rect">
            <a:avLst/>
          </a:prstGeom>
        </p:spPr>
      </p:pic>
      <p:sp>
        <p:nvSpPr>
          <p:cNvPr id="4" name="頁尾版面配置區 3">
            <a:extLst>
              <a:ext uri="{FF2B5EF4-FFF2-40B4-BE49-F238E27FC236}">
                <a16:creationId xmlns:a16="http://schemas.microsoft.com/office/drawing/2014/main" id="{B50BBE50-504B-4EAC-A238-0C054994D29C}"/>
              </a:ext>
            </a:extLst>
          </p:cNvPr>
          <p:cNvSpPr>
            <a:spLocks noGrp="1"/>
          </p:cNvSpPr>
          <p:nvPr>
            <p:ph type="ftr" sz="quarter" idx="11"/>
          </p:nvPr>
        </p:nvSpPr>
        <p:spPr/>
        <p:txBody>
          <a:bodyPr/>
          <a:lstStyle/>
          <a:p>
            <a:r>
              <a:rPr lang="zh-TW" altLang="en-US" dirty="0"/>
              <a:t>第</a:t>
            </a:r>
            <a:r>
              <a:rPr lang="en-US" altLang="zh-TW" dirty="0"/>
              <a:t>12</a:t>
            </a:r>
            <a:r>
              <a:rPr lang="zh-TW" altLang="en-US" dirty="0"/>
              <a:t>章  角動量與靜力平衡</a:t>
            </a:r>
            <a:endParaRPr lang="en-GB" dirty="0"/>
          </a:p>
        </p:txBody>
      </p:sp>
      <p:sp>
        <p:nvSpPr>
          <p:cNvPr id="5" name="投影片編號版面配置區 4">
            <a:extLst>
              <a:ext uri="{FF2B5EF4-FFF2-40B4-BE49-F238E27FC236}">
                <a16:creationId xmlns:a16="http://schemas.microsoft.com/office/drawing/2014/main" id="{240AD8E8-6A8E-4DC9-B0D0-3522DC1C2A2B}"/>
              </a:ext>
            </a:extLst>
          </p:cNvPr>
          <p:cNvSpPr>
            <a:spLocks noGrp="1"/>
          </p:cNvSpPr>
          <p:nvPr>
            <p:ph type="sldNum" sz="quarter" idx="12"/>
          </p:nvPr>
        </p:nvSpPr>
        <p:spPr/>
        <p:txBody>
          <a:bodyPr/>
          <a:lstStyle/>
          <a:p>
            <a:fld id="{FFF700D2-071F-440E-A3FF-180D34BA4EC8}" type="slidenum">
              <a:rPr lang="en-GB" smtClean="0"/>
              <a:t>3</a:t>
            </a:fld>
            <a:endParaRPr lang="en-GB"/>
          </a:p>
        </p:txBody>
      </p:sp>
    </p:spTree>
    <p:extLst>
      <p:ext uri="{BB962C8B-B14F-4D97-AF65-F5344CB8AC3E}">
        <p14:creationId xmlns:p14="http://schemas.microsoft.com/office/powerpoint/2010/main" val="570931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66215C-EAE9-4236-B8C6-D5EA262322AB}"/>
              </a:ext>
            </a:extLst>
          </p:cNvPr>
          <p:cNvSpPr>
            <a:spLocks noGrp="1"/>
          </p:cNvSpPr>
          <p:nvPr>
            <p:ph type="title"/>
          </p:nvPr>
        </p:nvSpPr>
        <p:spPr/>
        <p:txBody>
          <a:bodyPr/>
          <a:lstStyle/>
          <a:p>
            <a:r>
              <a:rPr lang="en-US" altLang="zh-TW" dirty="0"/>
              <a:t>12.4 </a:t>
            </a:r>
            <a:r>
              <a:rPr lang="zh-TW" altLang="en-US" dirty="0"/>
              <a:t>角動量守恆</a:t>
            </a:r>
          </a:p>
        </p:txBody>
      </p:sp>
      <p:sp>
        <p:nvSpPr>
          <p:cNvPr id="3" name="內容版面配置區 2">
            <a:extLst>
              <a:ext uri="{FF2B5EF4-FFF2-40B4-BE49-F238E27FC236}">
                <a16:creationId xmlns:a16="http://schemas.microsoft.com/office/drawing/2014/main" id="{66E06EA2-4A3C-4BB1-9E61-D861A0D7EC12}"/>
              </a:ext>
            </a:extLst>
          </p:cNvPr>
          <p:cNvSpPr>
            <a:spLocks noGrp="1"/>
          </p:cNvSpPr>
          <p:nvPr>
            <p:ph idx="1"/>
          </p:nvPr>
        </p:nvSpPr>
        <p:spPr/>
        <p:txBody>
          <a:bodyPr/>
          <a:lstStyle/>
          <a:p>
            <a:r>
              <a:rPr lang="zh-TW" altLang="en-US" dirty="0"/>
              <a:t>一開始我們應用在繞定軸轉動剛體的特例，其角動量 </a:t>
            </a:r>
            <a:r>
              <a:rPr lang="en-US" altLang="zh-TW" i="1" dirty="0"/>
              <a:t>L </a:t>
            </a:r>
            <a:r>
              <a:rPr lang="en-US" altLang="zh-TW" dirty="0"/>
              <a:t>= </a:t>
            </a:r>
            <a:r>
              <a:rPr lang="en-US" altLang="zh-TW" i="1" dirty="0"/>
              <a:t>I</a:t>
            </a:r>
            <a:r>
              <a:rPr lang="el-GR" altLang="zh-TW" i="1" dirty="0"/>
              <a:t>ω</a:t>
            </a:r>
            <a:r>
              <a:rPr lang="zh-TW" altLang="el-GR" dirty="0"/>
              <a:t>。</a:t>
            </a:r>
            <a:r>
              <a:rPr lang="zh-TW" altLang="en-US" dirty="0"/>
              <a:t>利用條件 </a:t>
            </a:r>
            <a:r>
              <a:rPr lang="en-US" altLang="zh-TW" i="1" dirty="0" err="1"/>
              <a:t>L</a:t>
            </a:r>
            <a:r>
              <a:rPr lang="en-US" altLang="zh-TW" baseline="-25000" dirty="0" err="1"/>
              <a:t>f</a:t>
            </a:r>
            <a:r>
              <a:rPr lang="en-US" altLang="zh-TW" baseline="-25000" dirty="0"/>
              <a:t> </a:t>
            </a:r>
            <a:r>
              <a:rPr lang="en-US" altLang="zh-TW" dirty="0"/>
              <a:t>= </a:t>
            </a:r>
            <a:r>
              <a:rPr lang="en-US" altLang="zh-TW" i="1" dirty="0"/>
              <a:t>L</a:t>
            </a:r>
            <a:r>
              <a:rPr lang="en-US" altLang="zh-TW" baseline="-25000" dirty="0"/>
              <a:t>i</a:t>
            </a:r>
            <a:r>
              <a:rPr lang="en-US" altLang="zh-TW" i="1" dirty="0"/>
              <a:t> </a:t>
            </a:r>
            <a:r>
              <a:rPr lang="zh-TW" altLang="en-US" dirty="0"/>
              <a:t>則可得</a:t>
            </a:r>
            <a:endParaRPr lang="en-US" altLang="zh-TW" dirty="0"/>
          </a:p>
          <a:p>
            <a:endParaRPr lang="en-US" altLang="zh-TW" dirty="0"/>
          </a:p>
          <a:p>
            <a:endParaRPr lang="en-US" altLang="zh-TW" dirty="0"/>
          </a:p>
          <a:p>
            <a:r>
              <a:rPr lang="zh-TW" altLang="en-US" dirty="0"/>
              <a:t>若一物體可重新分配質量所在位置而改變其轉動慣量時，其角速度也將改變。即使物體改變形狀，在任何時刻若各質點的速度相同，我們仍可使用剛體公式。</a:t>
            </a:r>
          </a:p>
          <a:p>
            <a:endParaRPr lang="zh-TW" altLang="en-US" dirty="0"/>
          </a:p>
        </p:txBody>
      </p:sp>
      <p:sp>
        <p:nvSpPr>
          <p:cNvPr id="4" name="頁尾版面配置區 3">
            <a:extLst>
              <a:ext uri="{FF2B5EF4-FFF2-40B4-BE49-F238E27FC236}">
                <a16:creationId xmlns:a16="http://schemas.microsoft.com/office/drawing/2014/main" id="{6C4A46D5-FC22-48D9-B3D9-A9CD83BC2AAC}"/>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09DB8245-BEAF-4C63-89C2-8D3248B9FE00}"/>
              </a:ext>
            </a:extLst>
          </p:cNvPr>
          <p:cNvSpPr>
            <a:spLocks noGrp="1"/>
          </p:cNvSpPr>
          <p:nvPr>
            <p:ph type="sldNum" sz="quarter" idx="12"/>
          </p:nvPr>
        </p:nvSpPr>
        <p:spPr/>
        <p:txBody>
          <a:bodyPr/>
          <a:lstStyle/>
          <a:p>
            <a:fld id="{FFF700D2-071F-440E-A3FF-180D34BA4EC8}" type="slidenum">
              <a:rPr lang="en-GB" smtClean="0"/>
              <a:t>30</a:t>
            </a:fld>
            <a:endParaRPr lang="en-GB"/>
          </a:p>
        </p:txBody>
      </p:sp>
      <p:pic>
        <p:nvPicPr>
          <p:cNvPr id="6" name="圖片 5">
            <a:extLst>
              <a:ext uri="{FF2B5EF4-FFF2-40B4-BE49-F238E27FC236}">
                <a16:creationId xmlns:a16="http://schemas.microsoft.com/office/drawing/2014/main" id="{26B4F76D-92A3-4A62-BF5F-8C5F60721D7C}"/>
              </a:ext>
            </a:extLst>
          </p:cNvPr>
          <p:cNvPicPr>
            <a:picLocks noChangeAspect="1"/>
          </p:cNvPicPr>
          <p:nvPr/>
        </p:nvPicPr>
        <p:blipFill>
          <a:blip r:embed="rId2"/>
          <a:stretch>
            <a:fillRect/>
          </a:stretch>
        </p:blipFill>
        <p:spPr>
          <a:xfrm>
            <a:off x="1177449" y="2564904"/>
            <a:ext cx="7527607" cy="480060"/>
          </a:xfrm>
          <a:prstGeom prst="rect">
            <a:avLst/>
          </a:prstGeom>
        </p:spPr>
      </p:pic>
    </p:spTree>
    <p:extLst>
      <p:ext uri="{BB962C8B-B14F-4D97-AF65-F5344CB8AC3E}">
        <p14:creationId xmlns:p14="http://schemas.microsoft.com/office/powerpoint/2010/main" val="678441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F05E1CF-0AD4-4757-A0DD-1184BB826474}"/>
              </a:ext>
            </a:extLst>
          </p:cNvPr>
          <p:cNvSpPr>
            <a:spLocks noGrp="1"/>
          </p:cNvSpPr>
          <p:nvPr>
            <p:ph type="title"/>
          </p:nvPr>
        </p:nvSpPr>
        <p:spPr/>
        <p:txBody>
          <a:bodyPr/>
          <a:lstStyle/>
          <a:p>
            <a:r>
              <a:rPr lang="zh-TW" altLang="en-US" dirty="0"/>
              <a:t>例題 </a:t>
            </a:r>
            <a:r>
              <a:rPr lang="en-US" altLang="zh-TW" dirty="0"/>
              <a:t>12.4</a:t>
            </a:r>
            <a:endParaRPr lang="zh-TW" altLang="en-US" dirty="0"/>
          </a:p>
        </p:txBody>
      </p:sp>
      <p:sp>
        <p:nvSpPr>
          <p:cNvPr id="7" name="文字版面配置區 6">
            <a:extLst>
              <a:ext uri="{FF2B5EF4-FFF2-40B4-BE49-F238E27FC236}">
                <a16:creationId xmlns:a16="http://schemas.microsoft.com/office/drawing/2014/main" id="{B907BB54-592E-48B9-9454-064F0F848C30}"/>
              </a:ext>
            </a:extLst>
          </p:cNvPr>
          <p:cNvSpPr>
            <a:spLocks noGrp="1"/>
          </p:cNvSpPr>
          <p:nvPr>
            <p:ph type="body" idx="1"/>
          </p:nvPr>
        </p:nvSpPr>
        <p:spPr/>
        <p:txBody>
          <a:bodyPr/>
          <a:lstStyle/>
          <a:p>
            <a:r>
              <a:rPr lang="zh-TW" altLang="en-US" dirty="0"/>
              <a:t>一轉動慣量 </a:t>
            </a:r>
            <a:r>
              <a:rPr lang="en-US" altLang="zh-TW" dirty="0"/>
              <a:t>4 kg</a:t>
            </a:r>
            <a:r>
              <a:rPr lang="zh-TW" altLang="en-US" dirty="0"/>
              <a:t>．</a:t>
            </a:r>
            <a:r>
              <a:rPr lang="en-US" altLang="zh-TW" dirty="0" err="1"/>
              <a:t>m</a:t>
            </a:r>
            <a:r>
              <a:rPr lang="en-US" altLang="zh-TW" baseline="30000" dirty="0" err="1"/>
              <a:t>2</a:t>
            </a:r>
            <a:r>
              <a:rPr lang="en-US" altLang="zh-TW" dirty="0"/>
              <a:t> </a:t>
            </a:r>
            <a:r>
              <a:rPr lang="zh-TW" altLang="en-US" dirty="0"/>
              <a:t>的圓盤以 </a:t>
            </a:r>
            <a:r>
              <a:rPr lang="en-US" altLang="zh-TW" dirty="0"/>
              <a:t>3 rad/s </a:t>
            </a:r>
            <a:r>
              <a:rPr lang="zh-TW" altLang="en-US" dirty="0"/>
              <a:t>自由轉動，另有一盤轉動慣量 </a:t>
            </a:r>
            <a:r>
              <a:rPr lang="en-US" altLang="zh-TW" dirty="0"/>
              <a:t>2 kg</a:t>
            </a:r>
            <a:r>
              <a:rPr lang="zh-TW" altLang="en-US" dirty="0"/>
              <a:t>．</a:t>
            </a:r>
            <a:r>
              <a:rPr lang="en-US" altLang="zh-TW" dirty="0" err="1"/>
              <a:t>m</a:t>
            </a:r>
            <a:r>
              <a:rPr lang="en-US" altLang="zh-TW" baseline="30000" dirty="0" err="1"/>
              <a:t>2</a:t>
            </a:r>
            <a:r>
              <a:rPr lang="en-US" altLang="zh-TW" dirty="0"/>
              <a:t> </a:t>
            </a:r>
            <a:r>
              <a:rPr lang="zh-TW" altLang="en-US" dirty="0"/>
              <a:t>由一柱滑下而後一起旋轉。</a:t>
            </a:r>
            <a:r>
              <a:rPr lang="en-US" altLang="zh-TW" dirty="0"/>
              <a:t>(a) </a:t>
            </a:r>
            <a:r>
              <a:rPr lang="zh-TW" altLang="en-US" dirty="0"/>
              <a:t>合併後角速度為何？</a:t>
            </a:r>
            <a:r>
              <a:rPr lang="en-US" altLang="zh-TW" dirty="0"/>
              <a:t>(b) </a:t>
            </a:r>
            <a:r>
              <a:rPr lang="zh-TW" altLang="en-US" dirty="0"/>
              <a:t>系統動能改變多少？如圖 </a:t>
            </a:r>
            <a:r>
              <a:rPr lang="en-US" altLang="zh-TW" dirty="0"/>
              <a:t>12.11</a:t>
            </a:r>
            <a:r>
              <a:rPr lang="zh-TW" altLang="en-US" dirty="0"/>
              <a:t>。</a:t>
            </a:r>
          </a:p>
          <a:p>
            <a:endParaRPr lang="zh-TW" altLang="en-US" dirty="0"/>
          </a:p>
        </p:txBody>
      </p:sp>
      <p:sp>
        <p:nvSpPr>
          <p:cNvPr id="4" name="頁尾版面配置區 3">
            <a:extLst>
              <a:ext uri="{FF2B5EF4-FFF2-40B4-BE49-F238E27FC236}">
                <a16:creationId xmlns:a16="http://schemas.microsoft.com/office/drawing/2014/main" id="{1B41F101-CB6E-4569-91F1-2E5A100F216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50AE21A0-92E0-4E4B-9F72-188D984E69D2}"/>
              </a:ext>
            </a:extLst>
          </p:cNvPr>
          <p:cNvSpPr>
            <a:spLocks noGrp="1"/>
          </p:cNvSpPr>
          <p:nvPr>
            <p:ph type="sldNum" sz="quarter" idx="12"/>
          </p:nvPr>
        </p:nvSpPr>
        <p:spPr/>
        <p:txBody>
          <a:bodyPr/>
          <a:lstStyle/>
          <a:p>
            <a:fld id="{FFF700D2-071F-440E-A3FF-180D34BA4EC8}" type="slidenum">
              <a:rPr lang="en-GB" smtClean="0"/>
              <a:t>31</a:t>
            </a:fld>
            <a:endParaRPr lang="en-GB"/>
          </a:p>
        </p:txBody>
      </p:sp>
      <p:pic>
        <p:nvPicPr>
          <p:cNvPr id="8" name="圖片 7">
            <a:extLst>
              <a:ext uri="{FF2B5EF4-FFF2-40B4-BE49-F238E27FC236}">
                <a16:creationId xmlns:a16="http://schemas.microsoft.com/office/drawing/2014/main" id="{8E891E48-1673-46B5-853B-04AAA098E142}"/>
              </a:ext>
            </a:extLst>
          </p:cNvPr>
          <p:cNvPicPr>
            <a:picLocks noChangeAspect="1"/>
          </p:cNvPicPr>
          <p:nvPr/>
        </p:nvPicPr>
        <p:blipFill>
          <a:blip r:embed="rId2"/>
          <a:stretch>
            <a:fillRect/>
          </a:stretch>
        </p:blipFill>
        <p:spPr>
          <a:xfrm>
            <a:off x="5898110" y="3962360"/>
            <a:ext cx="2566988" cy="2346960"/>
          </a:xfrm>
          <a:prstGeom prst="rect">
            <a:avLst/>
          </a:prstGeom>
        </p:spPr>
      </p:pic>
      <p:pic>
        <p:nvPicPr>
          <p:cNvPr id="9" name="圖片 8">
            <a:extLst>
              <a:ext uri="{FF2B5EF4-FFF2-40B4-BE49-F238E27FC236}">
                <a16:creationId xmlns:a16="http://schemas.microsoft.com/office/drawing/2014/main" id="{B8F73B30-6090-4D1D-AAAE-D2EF6CCB0770}"/>
              </a:ext>
            </a:extLst>
          </p:cNvPr>
          <p:cNvPicPr>
            <a:picLocks noChangeAspect="1"/>
          </p:cNvPicPr>
          <p:nvPr/>
        </p:nvPicPr>
        <p:blipFill>
          <a:blip r:embed="rId3">
            <a:clrChange>
              <a:clrFrom>
                <a:srgbClr val="FEF0E1"/>
              </a:clrFrom>
              <a:clrTo>
                <a:srgbClr val="FEF0E1">
                  <a:alpha val="0"/>
                </a:srgbClr>
              </a:clrTo>
            </a:clrChange>
          </a:blip>
          <a:stretch>
            <a:fillRect/>
          </a:stretch>
        </p:blipFill>
        <p:spPr>
          <a:xfrm>
            <a:off x="2267744" y="5359729"/>
            <a:ext cx="3487103" cy="1006792"/>
          </a:xfrm>
          <a:prstGeom prst="rect">
            <a:avLst/>
          </a:prstGeom>
        </p:spPr>
      </p:pic>
      <p:sp>
        <p:nvSpPr>
          <p:cNvPr id="10" name="箭號: 有線條的向右箭號 9">
            <a:hlinkClick r:id="rId4" action="ppaction://hlinkfile"/>
            <a:extLst>
              <a:ext uri="{FF2B5EF4-FFF2-40B4-BE49-F238E27FC236}">
                <a16:creationId xmlns:a16="http://schemas.microsoft.com/office/drawing/2014/main" id="{8B81CD57-49A7-4197-A2B9-361B18FB1655}"/>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379209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BF20F3-667A-4C05-8196-F4D391148F8B}"/>
              </a:ext>
            </a:extLst>
          </p:cNvPr>
          <p:cNvSpPr>
            <a:spLocks noGrp="1"/>
          </p:cNvSpPr>
          <p:nvPr>
            <p:ph type="title"/>
          </p:nvPr>
        </p:nvSpPr>
        <p:spPr/>
        <p:txBody>
          <a:bodyPr/>
          <a:lstStyle/>
          <a:p>
            <a:r>
              <a:rPr lang="zh-TW" altLang="en-US" dirty="0"/>
              <a:t>例題 </a:t>
            </a:r>
            <a:r>
              <a:rPr lang="en-US" altLang="zh-TW" dirty="0"/>
              <a:t>12.5</a:t>
            </a:r>
            <a:endParaRPr lang="zh-TW" altLang="en-US" dirty="0"/>
          </a:p>
        </p:txBody>
      </p:sp>
      <p:sp>
        <p:nvSpPr>
          <p:cNvPr id="3" name="文字版面配置區 2">
            <a:extLst>
              <a:ext uri="{FF2B5EF4-FFF2-40B4-BE49-F238E27FC236}">
                <a16:creationId xmlns:a16="http://schemas.microsoft.com/office/drawing/2014/main" id="{5C2DDC1C-7C20-43DE-85BD-891CDBBB310A}"/>
              </a:ext>
            </a:extLst>
          </p:cNvPr>
          <p:cNvSpPr>
            <a:spLocks noGrp="1"/>
          </p:cNvSpPr>
          <p:nvPr>
            <p:ph type="body" idx="1"/>
          </p:nvPr>
        </p:nvSpPr>
        <p:spPr>
          <a:xfrm>
            <a:off x="722313" y="2492896"/>
            <a:ext cx="6081935" cy="3744416"/>
          </a:xfrm>
        </p:spPr>
        <p:txBody>
          <a:bodyPr/>
          <a:lstStyle/>
          <a:p>
            <a:r>
              <a:rPr lang="zh-TW" altLang="en-US" dirty="0"/>
              <a:t>一人站在以 </a:t>
            </a:r>
            <a:r>
              <a:rPr lang="en-US" altLang="zh-TW" dirty="0"/>
              <a:t>0.5 rev/s </a:t>
            </a:r>
            <a:r>
              <a:rPr lang="zh-TW" altLang="en-US" dirty="0"/>
              <a:t>轉動的轉台上，其手伸直並各抓著 </a:t>
            </a:r>
            <a:r>
              <a:rPr lang="en-US" altLang="zh-TW" dirty="0"/>
              <a:t>4 kg </a:t>
            </a:r>
            <a:r>
              <a:rPr lang="zh-TW" altLang="en-US" dirty="0"/>
              <a:t>的重物，距通過身體的轉軸 </a:t>
            </a:r>
            <a:r>
              <a:rPr lang="en-US" altLang="zh-TW" dirty="0"/>
              <a:t>1 </a:t>
            </a:r>
            <a:r>
              <a:rPr lang="zh-TW" altLang="en-US" dirty="0"/>
              <a:t>公尺。如圖 </a:t>
            </a:r>
            <a:r>
              <a:rPr lang="en-US" altLang="zh-TW" dirty="0"/>
              <a:t>12.12</a:t>
            </a:r>
            <a:r>
              <a:rPr lang="zh-TW" altLang="en-US" dirty="0"/>
              <a:t>。然後，他將手內縮至距軸 </a:t>
            </a:r>
            <a:r>
              <a:rPr lang="en-US" altLang="zh-TW" dirty="0"/>
              <a:t>0.5 m </a:t>
            </a:r>
            <a:r>
              <a:rPr lang="zh-TW" altLang="en-US" dirty="0"/>
              <a:t>處，設「人＋轉台」的轉動慣量恆為 </a:t>
            </a:r>
            <a:r>
              <a:rPr lang="en-US" altLang="zh-TW" dirty="0"/>
              <a:t>4 kg</a:t>
            </a:r>
            <a:r>
              <a:rPr lang="zh-TW" altLang="en-US" dirty="0"/>
              <a:t>．</a:t>
            </a:r>
            <a:r>
              <a:rPr lang="en-US" altLang="zh-TW" dirty="0" err="1"/>
              <a:t>m</a:t>
            </a:r>
            <a:r>
              <a:rPr lang="en-US" altLang="zh-TW" baseline="30000" dirty="0" err="1"/>
              <a:t>2</a:t>
            </a:r>
            <a:r>
              <a:rPr lang="zh-TW" altLang="en-US" dirty="0"/>
              <a:t>。</a:t>
            </a:r>
            <a:r>
              <a:rPr lang="en-US" altLang="zh-TW" dirty="0"/>
              <a:t>(a) </a:t>
            </a:r>
            <a:r>
              <a:rPr lang="zh-TW" altLang="en-US" dirty="0"/>
              <a:t>現在角速度為何？</a:t>
            </a:r>
            <a:r>
              <a:rPr lang="en-US" altLang="zh-TW" dirty="0"/>
              <a:t>(b) </a:t>
            </a:r>
            <a:r>
              <a:rPr lang="zh-TW" altLang="en-US" dirty="0"/>
              <a:t>動能改變為何？</a:t>
            </a:r>
          </a:p>
          <a:p>
            <a:endParaRPr lang="zh-TW" altLang="en-US" dirty="0"/>
          </a:p>
        </p:txBody>
      </p:sp>
      <p:sp>
        <p:nvSpPr>
          <p:cNvPr id="4" name="頁尾版面配置區 3">
            <a:extLst>
              <a:ext uri="{FF2B5EF4-FFF2-40B4-BE49-F238E27FC236}">
                <a16:creationId xmlns:a16="http://schemas.microsoft.com/office/drawing/2014/main" id="{547F757E-146F-41E3-95EF-512F4D59C09A}"/>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0C15EA37-309F-4245-B521-E1E3D1E72869}"/>
              </a:ext>
            </a:extLst>
          </p:cNvPr>
          <p:cNvSpPr>
            <a:spLocks noGrp="1"/>
          </p:cNvSpPr>
          <p:nvPr>
            <p:ph type="sldNum" sz="quarter" idx="12"/>
          </p:nvPr>
        </p:nvSpPr>
        <p:spPr/>
        <p:txBody>
          <a:bodyPr/>
          <a:lstStyle/>
          <a:p>
            <a:fld id="{FFF700D2-071F-440E-A3FF-180D34BA4EC8}" type="slidenum">
              <a:rPr lang="en-GB" smtClean="0"/>
              <a:t>32</a:t>
            </a:fld>
            <a:endParaRPr lang="en-GB"/>
          </a:p>
        </p:txBody>
      </p:sp>
      <p:pic>
        <p:nvPicPr>
          <p:cNvPr id="6" name="圖片 5">
            <a:extLst>
              <a:ext uri="{FF2B5EF4-FFF2-40B4-BE49-F238E27FC236}">
                <a16:creationId xmlns:a16="http://schemas.microsoft.com/office/drawing/2014/main" id="{45BA00B9-DE8B-4E73-A663-B14C53D65C80}"/>
              </a:ext>
            </a:extLst>
          </p:cNvPr>
          <p:cNvPicPr>
            <a:picLocks noChangeAspect="1"/>
          </p:cNvPicPr>
          <p:nvPr/>
        </p:nvPicPr>
        <p:blipFill>
          <a:blip r:embed="rId2"/>
          <a:stretch>
            <a:fillRect/>
          </a:stretch>
        </p:blipFill>
        <p:spPr>
          <a:xfrm>
            <a:off x="6804248" y="1643722"/>
            <a:ext cx="2242185" cy="3651409"/>
          </a:xfrm>
          <a:prstGeom prst="rect">
            <a:avLst/>
          </a:prstGeom>
        </p:spPr>
      </p:pic>
      <p:pic>
        <p:nvPicPr>
          <p:cNvPr id="7" name="圖片 6">
            <a:extLst>
              <a:ext uri="{FF2B5EF4-FFF2-40B4-BE49-F238E27FC236}">
                <a16:creationId xmlns:a16="http://schemas.microsoft.com/office/drawing/2014/main" id="{54A31EC0-F08C-40DA-A979-946AD73B4678}"/>
              </a:ext>
            </a:extLst>
          </p:cNvPr>
          <p:cNvPicPr>
            <a:picLocks noChangeAspect="1"/>
          </p:cNvPicPr>
          <p:nvPr/>
        </p:nvPicPr>
        <p:blipFill>
          <a:blip r:embed="rId3">
            <a:clrChange>
              <a:clrFrom>
                <a:srgbClr val="FEF0E1"/>
              </a:clrFrom>
              <a:clrTo>
                <a:srgbClr val="FEF0E1">
                  <a:alpha val="0"/>
                </a:srgbClr>
              </a:clrTo>
            </a:clrChange>
          </a:blip>
          <a:stretch>
            <a:fillRect/>
          </a:stretch>
        </p:blipFill>
        <p:spPr>
          <a:xfrm>
            <a:off x="6662802" y="5437465"/>
            <a:ext cx="2383631" cy="801529"/>
          </a:xfrm>
          <a:prstGeom prst="rect">
            <a:avLst/>
          </a:prstGeom>
        </p:spPr>
      </p:pic>
      <p:sp>
        <p:nvSpPr>
          <p:cNvPr id="8" name="箭號: 有線條的向右箭號 7">
            <a:hlinkClick r:id="rId4" action="ppaction://hlinkfile"/>
            <a:extLst>
              <a:ext uri="{FF2B5EF4-FFF2-40B4-BE49-F238E27FC236}">
                <a16:creationId xmlns:a16="http://schemas.microsoft.com/office/drawing/2014/main" id="{34C039E9-1284-4381-A427-301FD68AEC0B}"/>
              </a:ext>
            </a:extLst>
          </p:cNvPr>
          <p:cNvSpPr/>
          <p:nvPr/>
        </p:nvSpPr>
        <p:spPr>
          <a:xfrm>
            <a:off x="827584" y="5661248"/>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908195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C6AD6B-630C-4AEA-AE66-099BDDD7B1E2}"/>
              </a:ext>
            </a:extLst>
          </p:cNvPr>
          <p:cNvSpPr>
            <a:spLocks noGrp="1"/>
          </p:cNvSpPr>
          <p:nvPr>
            <p:ph type="title"/>
          </p:nvPr>
        </p:nvSpPr>
        <p:spPr/>
        <p:txBody>
          <a:bodyPr/>
          <a:lstStyle/>
          <a:p>
            <a:r>
              <a:rPr lang="zh-TW" altLang="en-US" dirty="0"/>
              <a:t>例題 </a:t>
            </a:r>
            <a:r>
              <a:rPr lang="en-US" altLang="zh-TW" dirty="0"/>
              <a:t>12.6</a:t>
            </a:r>
            <a:endParaRPr lang="zh-TW" altLang="en-US" dirty="0"/>
          </a:p>
        </p:txBody>
      </p:sp>
      <p:sp>
        <p:nvSpPr>
          <p:cNvPr id="3" name="文字版面配置區 2">
            <a:extLst>
              <a:ext uri="{FF2B5EF4-FFF2-40B4-BE49-F238E27FC236}">
                <a16:creationId xmlns:a16="http://schemas.microsoft.com/office/drawing/2014/main" id="{1B82329C-AF9E-4975-B27B-BD0D0B1F69E2}"/>
              </a:ext>
            </a:extLst>
          </p:cNvPr>
          <p:cNvSpPr>
            <a:spLocks noGrp="1"/>
          </p:cNvSpPr>
          <p:nvPr>
            <p:ph type="body" idx="1"/>
          </p:nvPr>
        </p:nvSpPr>
        <p:spPr/>
        <p:txBody>
          <a:bodyPr/>
          <a:lstStyle/>
          <a:p>
            <a:r>
              <a:rPr lang="zh-TW" altLang="en-US" dirty="0"/>
              <a:t>一人站在靜止的轉台上，手握一旋轉著的腳踏車輪，如圖 </a:t>
            </a:r>
            <a:r>
              <a:rPr lang="en-US" altLang="zh-TW" dirty="0"/>
              <a:t>12.13</a:t>
            </a:r>
            <a:r>
              <a:rPr lang="zh-TW" altLang="en-US" dirty="0"/>
              <a:t>。人與轉台的轉動慣量為 </a:t>
            </a:r>
            <a:r>
              <a:rPr lang="en-US" altLang="zh-TW" i="1" dirty="0"/>
              <a:t>I</a:t>
            </a:r>
            <a:r>
              <a:rPr lang="en-US" altLang="zh-TW" baseline="-25000" dirty="0"/>
              <a:t>M</a:t>
            </a:r>
            <a:r>
              <a:rPr lang="en-US" altLang="zh-TW" dirty="0"/>
              <a:t> = 4 kg</a:t>
            </a:r>
            <a:r>
              <a:rPr lang="zh-TW" altLang="en-US" dirty="0"/>
              <a:t>．</a:t>
            </a:r>
            <a:r>
              <a:rPr lang="en-US" altLang="zh-TW" dirty="0" err="1"/>
              <a:t>m</a:t>
            </a:r>
            <a:r>
              <a:rPr lang="en-US" altLang="zh-TW" baseline="30000" dirty="0" err="1"/>
              <a:t>2</a:t>
            </a:r>
            <a:r>
              <a:rPr lang="zh-TW" altLang="en-US" dirty="0"/>
              <a:t>，而腳踏車輪的則是 </a:t>
            </a:r>
            <a:r>
              <a:rPr lang="en-US" altLang="zh-TW" i="1" dirty="0" err="1"/>
              <a:t>I</a:t>
            </a:r>
            <a:r>
              <a:rPr lang="en-US" altLang="zh-TW" baseline="-25000" dirty="0" err="1"/>
              <a:t>B</a:t>
            </a:r>
            <a:r>
              <a:rPr lang="en-US" altLang="zh-TW" dirty="0"/>
              <a:t> = 1 kg</a:t>
            </a:r>
            <a:r>
              <a:rPr lang="zh-TW" altLang="en-US" dirty="0"/>
              <a:t>．</a:t>
            </a:r>
            <a:r>
              <a:rPr lang="en-US" altLang="zh-TW" dirty="0" err="1"/>
              <a:t>m</a:t>
            </a:r>
            <a:r>
              <a:rPr lang="en-US" altLang="zh-TW" baseline="30000" dirty="0" err="1"/>
              <a:t>2</a:t>
            </a:r>
            <a:r>
              <a:rPr lang="zh-TW" altLang="en-US" dirty="0"/>
              <a:t>。車輪由上看為逆時針 </a:t>
            </a:r>
            <a:r>
              <a:rPr lang="en-US" altLang="zh-TW" dirty="0"/>
              <a:t>10 rad/s </a:t>
            </a:r>
            <a:r>
              <a:rPr lang="zh-TW" altLang="en-US" dirty="0"/>
              <a:t>以角速轉動。說明當此人將車輪上下顛倒時會如何？此系統不受任何外力矩。</a:t>
            </a:r>
          </a:p>
          <a:p>
            <a:endParaRPr lang="zh-TW" altLang="en-US" dirty="0"/>
          </a:p>
        </p:txBody>
      </p:sp>
      <p:sp>
        <p:nvSpPr>
          <p:cNvPr id="4" name="頁尾版面配置區 3">
            <a:extLst>
              <a:ext uri="{FF2B5EF4-FFF2-40B4-BE49-F238E27FC236}">
                <a16:creationId xmlns:a16="http://schemas.microsoft.com/office/drawing/2014/main" id="{11E410AF-9A66-4696-B2AE-D0AF3AB1D472}"/>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AD039406-1C06-4FF0-A5D1-C4DDFEFF4060}"/>
              </a:ext>
            </a:extLst>
          </p:cNvPr>
          <p:cNvSpPr>
            <a:spLocks noGrp="1"/>
          </p:cNvSpPr>
          <p:nvPr>
            <p:ph type="sldNum" sz="quarter" idx="12"/>
          </p:nvPr>
        </p:nvSpPr>
        <p:spPr/>
        <p:txBody>
          <a:bodyPr/>
          <a:lstStyle/>
          <a:p>
            <a:fld id="{FFF700D2-071F-440E-A3FF-180D34BA4EC8}" type="slidenum">
              <a:rPr lang="en-GB" smtClean="0"/>
              <a:t>33</a:t>
            </a:fld>
            <a:endParaRPr lang="en-GB"/>
          </a:p>
        </p:txBody>
      </p:sp>
      <p:sp>
        <p:nvSpPr>
          <p:cNvPr id="6" name="箭號: 有線條的向右箭號 5">
            <a:hlinkClick r:id="rId2" action="ppaction://hlinkfile"/>
            <a:extLst>
              <a:ext uri="{FF2B5EF4-FFF2-40B4-BE49-F238E27FC236}">
                <a16:creationId xmlns:a16="http://schemas.microsoft.com/office/drawing/2014/main" id="{C6183295-52E2-4E4E-B869-1ECB39CAE743}"/>
              </a:ext>
            </a:extLst>
          </p:cNvPr>
          <p:cNvSpPr/>
          <p:nvPr/>
        </p:nvSpPr>
        <p:spPr>
          <a:xfrm>
            <a:off x="827584" y="522920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70123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937575-80E0-4CF1-AF7D-673AA3E8EC9D}"/>
              </a:ext>
            </a:extLst>
          </p:cNvPr>
          <p:cNvSpPr>
            <a:spLocks noGrp="1"/>
          </p:cNvSpPr>
          <p:nvPr>
            <p:ph type="title"/>
          </p:nvPr>
        </p:nvSpPr>
        <p:spPr/>
        <p:txBody>
          <a:bodyPr/>
          <a:lstStyle/>
          <a:p>
            <a:endParaRPr lang="zh-TW" altLang="en-US"/>
          </a:p>
        </p:txBody>
      </p:sp>
      <p:pic>
        <p:nvPicPr>
          <p:cNvPr id="6" name="圖片 5">
            <a:extLst>
              <a:ext uri="{FF2B5EF4-FFF2-40B4-BE49-F238E27FC236}">
                <a16:creationId xmlns:a16="http://schemas.microsoft.com/office/drawing/2014/main" id="{3ED7E234-3F6E-44DD-A668-F76FA7E5DB79}"/>
              </a:ext>
            </a:extLst>
          </p:cNvPr>
          <p:cNvPicPr>
            <a:picLocks noChangeAspect="1"/>
          </p:cNvPicPr>
          <p:nvPr/>
        </p:nvPicPr>
        <p:blipFill>
          <a:blip r:embed="rId2"/>
          <a:stretch>
            <a:fillRect/>
          </a:stretch>
        </p:blipFill>
        <p:spPr>
          <a:xfrm>
            <a:off x="1264356" y="1573619"/>
            <a:ext cx="6688313" cy="4551424"/>
          </a:xfrm>
          <a:prstGeom prst="rect">
            <a:avLst/>
          </a:prstGeom>
        </p:spPr>
      </p:pic>
      <p:sp>
        <p:nvSpPr>
          <p:cNvPr id="3" name="文字版面配置區 2">
            <a:extLst>
              <a:ext uri="{FF2B5EF4-FFF2-40B4-BE49-F238E27FC236}">
                <a16:creationId xmlns:a16="http://schemas.microsoft.com/office/drawing/2014/main" id="{F74341A5-C903-49D0-9FD7-AB5653669E64}"/>
              </a:ext>
            </a:extLst>
          </p:cNvPr>
          <p:cNvSpPr>
            <a:spLocks noGrp="1"/>
          </p:cNvSpPr>
          <p:nvPr>
            <p:ph type="body" idx="1"/>
          </p:nvPr>
        </p:nvSpPr>
        <p:spPr/>
        <p:txBody>
          <a:bodyPr/>
          <a:lstStyle/>
          <a:p>
            <a:endParaRPr lang="zh-TW" altLang="en-US" dirty="0"/>
          </a:p>
        </p:txBody>
      </p:sp>
      <p:sp>
        <p:nvSpPr>
          <p:cNvPr id="4" name="頁尾版面配置區 3">
            <a:extLst>
              <a:ext uri="{FF2B5EF4-FFF2-40B4-BE49-F238E27FC236}">
                <a16:creationId xmlns:a16="http://schemas.microsoft.com/office/drawing/2014/main" id="{90457462-C7F5-4611-A53B-EB36022438B4}"/>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8286D7EF-6123-4CCF-BB49-8C426D9A919F}"/>
              </a:ext>
            </a:extLst>
          </p:cNvPr>
          <p:cNvSpPr>
            <a:spLocks noGrp="1"/>
          </p:cNvSpPr>
          <p:nvPr>
            <p:ph type="sldNum" sz="quarter" idx="12"/>
          </p:nvPr>
        </p:nvSpPr>
        <p:spPr/>
        <p:txBody>
          <a:bodyPr/>
          <a:lstStyle/>
          <a:p>
            <a:fld id="{FFF700D2-071F-440E-A3FF-180D34BA4EC8}" type="slidenum">
              <a:rPr lang="en-GB" smtClean="0"/>
              <a:t>34</a:t>
            </a:fld>
            <a:endParaRPr lang="en-GB"/>
          </a:p>
        </p:txBody>
      </p:sp>
    </p:spTree>
    <p:extLst>
      <p:ext uri="{BB962C8B-B14F-4D97-AF65-F5344CB8AC3E}">
        <p14:creationId xmlns:p14="http://schemas.microsoft.com/office/powerpoint/2010/main" val="3117877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6978D9-777F-4595-B392-0D8B783EEF36}"/>
              </a:ext>
            </a:extLst>
          </p:cNvPr>
          <p:cNvSpPr>
            <a:spLocks noGrp="1"/>
          </p:cNvSpPr>
          <p:nvPr>
            <p:ph type="title"/>
          </p:nvPr>
        </p:nvSpPr>
        <p:spPr/>
        <p:txBody>
          <a:bodyPr/>
          <a:lstStyle/>
          <a:p>
            <a:r>
              <a:rPr lang="en-US" altLang="zh-TW" dirty="0"/>
              <a:t>12.5 </a:t>
            </a:r>
            <a:r>
              <a:rPr lang="zh-TW" altLang="en-US" dirty="0"/>
              <a:t>靜力平衡的條件</a:t>
            </a:r>
          </a:p>
        </p:txBody>
      </p:sp>
      <p:sp>
        <p:nvSpPr>
          <p:cNvPr id="6" name="內容版面配置區 5">
            <a:extLst>
              <a:ext uri="{FF2B5EF4-FFF2-40B4-BE49-F238E27FC236}">
                <a16:creationId xmlns:a16="http://schemas.microsoft.com/office/drawing/2014/main" id="{D71A52F6-0D14-4A9B-A5D2-D0B8CCB39D50}"/>
              </a:ext>
            </a:extLst>
          </p:cNvPr>
          <p:cNvSpPr>
            <a:spLocks noGrp="1"/>
          </p:cNvSpPr>
          <p:nvPr>
            <p:ph sz="half" idx="1"/>
          </p:nvPr>
        </p:nvSpPr>
        <p:spPr/>
        <p:txBody>
          <a:bodyPr/>
          <a:lstStyle/>
          <a:p>
            <a:r>
              <a:rPr lang="zh-TW" altLang="en-US" b="1" dirty="0">
                <a:solidFill>
                  <a:srgbClr val="C00000"/>
                </a:solidFill>
              </a:rPr>
              <a:t>靜力</a:t>
            </a:r>
            <a:r>
              <a:rPr lang="en-US" altLang="zh-TW" dirty="0"/>
              <a:t>(statics)</a:t>
            </a:r>
            <a:r>
              <a:rPr lang="zh-TW" altLang="en-US" dirty="0"/>
              <a:t>是指當力和力矩作用於靜止的物體。若受到因地震或強風時所造成不尋常的應力作用時橋梁或建築物須保存它們的結構不受損壞，此為重要課題。橋樑或飛機的設計者更須注意結構如何振動。</a:t>
            </a:r>
          </a:p>
          <a:p>
            <a:endParaRPr lang="zh-TW" altLang="en-US" dirty="0"/>
          </a:p>
        </p:txBody>
      </p:sp>
      <p:pic>
        <p:nvPicPr>
          <p:cNvPr id="8" name="內容版面配置區 7">
            <a:extLst>
              <a:ext uri="{FF2B5EF4-FFF2-40B4-BE49-F238E27FC236}">
                <a16:creationId xmlns:a16="http://schemas.microsoft.com/office/drawing/2014/main" id="{8D6EEB8D-5E06-4BD7-B4E4-189A70621947}"/>
              </a:ext>
            </a:extLst>
          </p:cNvPr>
          <p:cNvPicPr>
            <a:picLocks noGrp="1" noChangeAspect="1"/>
          </p:cNvPicPr>
          <p:nvPr>
            <p:ph sz="half" idx="2"/>
          </p:nvPr>
        </p:nvPicPr>
        <p:blipFill>
          <a:blip r:embed="rId2"/>
          <a:stretch>
            <a:fillRect/>
          </a:stretch>
        </p:blipFill>
        <p:spPr>
          <a:xfrm>
            <a:off x="4648200" y="2190346"/>
            <a:ext cx="4038600" cy="3342496"/>
          </a:xfrm>
          <a:prstGeom prst="rect">
            <a:avLst/>
          </a:prstGeom>
        </p:spPr>
      </p:pic>
      <p:sp>
        <p:nvSpPr>
          <p:cNvPr id="4" name="頁尾版面配置區 3">
            <a:extLst>
              <a:ext uri="{FF2B5EF4-FFF2-40B4-BE49-F238E27FC236}">
                <a16:creationId xmlns:a16="http://schemas.microsoft.com/office/drawing/2014/main" id="{8432C5E1-598B-4A9F-9F11-BAB461862F1F}"/>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E74BD1DB-69BE-413E-963B-5AA3A345426B}"/>
              </a:ext>
            </a:extLst>
          </p:cNvPr>
          <p:cNvSpPr>
            <a:spLocks noGrp="1"/>
          </p:cNvSpPr>
          <p:nvPr>
            <p:ph type="sldNum" sz="quarter" idx="12"/>
          </p:nvPr>
        </p:nvSpPr>
        <p:spPr/>
        <p:txBody>
          <a:bodyPr/>
          <a:lstStyle/>
          <a:p>
            <a:fld id="{FFF700D2-071F-440E-A3FF-180D34BA4EC8}" type="slidenum">
              <a:rPr lang="en-GB" smtClean="0"/>
              <a:t>35</a:t>
            </a:fld>
            <a:endParaRPr lang="en-GB"/>
          </a:p>
        </p:txBody>
      </p:sp>
    </p:spTree>
    <p:extLst>
      <p:ext uri="{BB962C8B-B14F-4D97-AF65-F5344CB8AC3E}">
        <p14:creationId xmlns:p14="http://schemas.microsoft.com/office/powerpoint/2010/main" val="187772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76F3E4-843F-4A38-A9A2-A61EB6AE25F8}"/>
              </a:ext>
            </a:extLst>
          </p:cNvPr>
          <p:cNvSpPr>
            <a:spLocks noGrp="1"/>
          </p:cNvSpPr>
          <p:nvPr>
            <p:ph type="title"/>
          </p:nvPr>
        </p:nvSpPr>
        <p:spPr/>
        <p:txBody>
          <a:bodyPr/>
          <a:lstStyle/>
          <a:p>
            <a:r>
              <a:rPr lang="en-US" altLang="zh-TW" dirty="0"/>
              <a:t>12.5 </a:t>
            </a:r>
            <a:r>
              <a:rPr lang="zh-TW" altLang="en-US" dirty="0"/>
              <a:t>靜力平衡的條件</a:t>
            </a:r>
          </a:p>
        </p:txBody>
      </p:sp>
      <p:sp>
        <p:nvSpPr>
          <p:cNvPr id="3" name="內容版面配置區 2">
            <a:extLst>
              <a:ext uri="{FF2B5EF4-FFF2-40B4-BE49-F238E27FC236}">
                <a16:creationId xmlns:a16="http://schemas.microsoft.com/office/drawing/2014/main" id="{72D10A18-BE16-474F-91B5-77C2125D66EE}"/>
              </a:ext>
            </a:extLst>
          </p:cNvPr>
          <p:cNvSpPr>
            <a:spLocks noGrp="1"/>
          </p:cNvSpPr>
          <p:nvPr>
            <p:ph idx="1"/>
          </p:nvPr>
        </p:nvSpPr>
        <p:spPr/>
        <p:txBody>
          <a:bodyPr/>
          <a:lstStyle/>
          <a:p>
            <a:r>
              <a:rPr lang="zh-TW" altLang="en-US" dirty="0"/>
              <a:t>當 </a:t>
            </a:r>
            <a:r>
              <a:rPr lang="en-US" altLang="zh-TW" i="1" dirty="0"/>
              <a:t>a </a:t>
            </a:r>
            <a:r>
              <a:rPr lang="en-US" altLang="zh-TW" dirty="0"/>
              <a:t>= 0</a:t>
            </a:r>
            <a:r>
              <a:rPr lang="zh-TW" altLang="en-US" dirty="0"/>
              <a:t>，此物處於</a:t>
            </a:r>
            <a:r>
              <a:rPr lang="zh-TW" altLang="en-US" b="1" dirty="0">
                <a:solidFill>
                  <a:srgbClr val="C00000"/>
                </a:solidFill>
              </a:rPr>
              <a:t>平移平衡</a:t>
            </a:r>
            <a:r>
              <a:rPr lang="en-US" altLang="zh-TW" dirty="0"/>
              <a:t>(translational equilibrium)</a:t>
            </a:r>
            <a:r>
              <a:rPr lang="zh-TW" altLang="en-US" dirty="0"/>
              <a:t>；當 </a:t>
            </a:r>
            <a:r>
              <a:rPr lang="en-US" altLang="zh-TW" i="1" dirty="0"/>
              <a:t>α </a:t>
            </a:r>
            <a:r>
              <a:rPr lang="en-US" altLang="zh-TW" dirty="0"/>
              <a:t>= 0 </a:t>
            </a:r>
            <a:r>
              <a:rPr lang="zh-TW" altLang="en-US" dirty="0"/>
              <a:t>為</a:t>
            </a:r>
            <a:r>
              <a:rPr lang="zh-TW" altLang="en-US" b="1" dirty="0">
                <a:solidFill>
                  <a:srgbClr val="C00000"/>
                </a:solidFill>
              </a:rPr>
              <a:t>轉動平衡</a:t>
            </a:r>
            <a:r>
              <a:rPr lang="en-US" altLang="zh-TW" dirty="0"/>
              <a:t>(rotational equilibrium)</a:t>
            </a:r>
            <a:r>
              <a:rPr lang="zh-TW" altLang="en-US" dirty="0"/>
              <a:t>。</a:t>
            </a:r>
            <a:endParaRPr lang="en-US" altLang="zh-TW" dirty="0"/>
          </a:p>
          <a:p>
            <a:r>
              <a:rPr lang="zh-TW" altLang="en-US" dirty="0"/>
              <a:t>物體完全靜止時的特殊狀況稱為</a:t>
            </a:r>
            <a:r>
              <a:rPr lang="zh-TW" altLang="en-US" b="1" dirty="0">
                <a:solidFill>
                  <a:srgbClr val="C00000"/>
                </a:solidFill>
              </a:rPr>
              <a:t>靜力平衡</a:t>
            </a:r>
            <a:r>
              <a:rPr lang="en-US" altLang="zh-TW" dirty="0"/>
              <a:t>(static equilibrium)</a:t>
            </a:r>
            <a:r>
              <a:rPr lang="zh-TW" altLang="en-US" dirty="0"/>
              <a:t>。為使剛體處於平移平衡，淨外力必須為零：</a:t>
            </a:r>
          </a:p>
          <a:p>
            <a:endParaRPr lang="zh-TW" altLang="en-US" dirty="0"/>
          </a:p>
        </p:txBody>
      </p:sp>
      <p:sp>
        <p:nvSpPr>
          <p:cNvPr id="4" name="頁尾版面配置區 3">
            <a:extLst>
              <a:ext uri="{FF2B5EF4-FFF2-40B4-BE49-F238E27FC236}">
                <a16:creationId xmlns:a16="http://schemas.microsoft.com/office/drawing/2014/main" id="{15DCB720-37A1-4EC6-9AC1-34D06A6ADBC9}"/>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8370740E-4744-4941-BA09-E21518454487}"/>
              </a:ext>
            </a:extLst>
          </p:cNvPr>
          <p:cNvSpPr>
            <a:spLocks noGrp="1"/>
          </p:cNvSpPr>
          <p:nvPr>
            <p:ph type="sldNum" sz="quarter" idx="12"/>
          </p:nvPr>
        </p:nvSpPr>
        <p:spPr/>
        <p:txBody>
          <a:bodyPr/>
          <a:lstStyle/>
          <a:p>
            <a:fld id="{FFF700D2-071F-440E-A3FF-180D34BA4EC8}" type="slidenum">
              <a:rPr lang="en-GB" smtClean="0"/>
              <a:t>36</a:t>
            </a:fld>
            <a:endParaRPr lang="en-GB"/>
          </a:p>
        </p:txBody>
      </p:sp>
      <p:pic>
        <p:nvPicPr>
          <p:cNvPr id="6" name="圖片 5">
            <a:extLst>
              <a:ext uri="{FF2B5EF4-FFF2-40B4-BE49-F238E27FC236}">
                <a16:creationId xmlns:a16="http://schemas.microsoft.com/office/drawing/2014/main" id="{3248BF0B-D567-4484-9533-1AB34818BEE8}"/>
              </a:ext>
            </a:extLst>
          </p:cNvPr>
          <p:cNvPicPr>
            <a:picLocks noChangeAspect="1"/>
          </p:cNvPicPr>
          <p:nvPr/>
        </p:nvPicPr>
        <p:blipFill>
          <a:blip r:embed="rId2"/>
          <a:stretch>
            <a:fillRect/>
          </a:stretch>
        </p:blipFill>
        <p:spPr>
          <a:xfrm>
            <a:off x="2411760" y="4437112"/>
            <a:ext cx="5934075" cy="540068"/>
          </a:xfrm>
          <a:prstGeom prst="rect">
            <a:avLst/>
          </a:prstGeom>
        </p:spPr>
      </p:pic>
    </p:spTree>
    <p:extLst>
      <p:ext uri="{BB962C8B-B14F-4D97-AF65-F5344CB8AC3E}">
        <p14:creationId xmlns:p14="http://schemas.microsoft.com/office/powerpoint/2010/main" val="3168843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95DBC-E01C-4E5A-A351-7A0837A4BAE8}"/>
              </a:ext>
            </a:extLst>
          </p:cNvPr>
          <p:cNvSpPr>
            <a:spLocks noGrp="1"/>
          </p:cNvSpPr>
          <p:nvPr>
            <p:ph type="title"/>
          </p:nvPr>
        </p:nvSpPr>
        <p:spPr/>
        <p:txBody>
          <a:bodyPr/>
          <a:lstStyle/>
          <a:p>
            <a:r>
              <a:rPr lang="en-US" altLang="zh-TW" dirty="0"/>
              <a:t>12.5 </a:t>
            </a:r>
            <a:r>
              <a:rPr lang="zh-TW" altLang="en-US" dirty="0"/>
              <a:t>靜力平衡的條件</a:t>
            </a:r>
          </a:p>
        </p:txBody>
      </p:sp>
      <p:sp>
        <p:nvSpPr>
          <p:cNvPr id="3" name="內容版面配置區 2">
            <a:extLst>
              <a:ext uri="{FF2B5EF4-FFF2-40B4-BE49-F238E27FC236}">
                <a16:creationId xmlns:a16="http://schemas.microsoft.com/office/drawing/2014/main" id="{BD88321A-DDAC-4570-8B4B-1110C51D7C29}"/>
              </a:ext>
            </a:extLst>
          </p:cNvPr>
          <p:cNvSpPr>
            <a:spLocks noGrp="1"/>
          </p:cNvSpPr>
          <p:nvPr>
            <p:ph idx="1"/>
          </p:nvPr>
        </p:nvSpPr>
        <p:spPr/>
        <p:txBody>
          <a:bodyPr/>
          <a:lstStyle/>
          <a:p>
            <a:r>
              <a:rPr lang="zh-TW" altLang="en-US" dirty="0"/>
              <a:t>一般而言，上式和其三個分量的三個方程式相等。然而，如果作用於此物的力局限在同一平面，如 </a:t>
            </a:r>
            <a:r>
              <a:rPr lang="en-US" altLang="zh-TW" i="1" dirty="0" err="1"/>
              <a:t>xy</a:t>
            </a:r>
            <a:r>
              <a:rPr lang="en-US" altLang="zh-TW" i="1" dirty="0"/>
              <a:t> </a:t>
            </a:r>
            <a:r>
              <a:rPr lang="zh-TW" altLang="en-US" dirty="0"/>
              <a:t>平面，則僅需 </a:t>
            </a:r>
            <a:br>
              <a:rPr lang="en-US" altLang="zh-TW" dirty="0"/>
            </a:br>
            <a:br>
              <a:rPr lang="en-US" altLang="zh-TW" dirty="0"/>
            </a:br>
            <a:r>
              <a:rPr lang="zh-TW" altLang="en-US" dirty="0"/>
              <a:t>然而上述條件不足以達成平衡，如圖 </a:t>
            </a:r>
            <a:r>
              <a:rPr lang="en-US" altLang="zh-TW" dirty="0"/>
              <a:t>12.14 </a:t>
            </a:r>
            <a:r>
              <a:rPr lang="zh-TW" altLang="en-US" dirty="0"/>
              <a:t>所示。</a:t>
            </a:r>
          </a:p>
        </p:txBody>
      </p:sp>
      <p:sp>
        <p:nvSpPr>
          <p:cNvPr id="4" name="頁尾版面配置區 3">
            <a:extLst>
              <a:ext uri="{FF2B5EF4-FFF2-40B4-BE49-F238E27FC236}">
                <a16:creationId xmlns:a16="http://schemas.microsoft.com/office/drawing/2014/main" id="{4D7D1463-89AB-4D37-812D-AE2235F118A1}"/>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5F84D067-FAF3-4C60-8C3D-F9334B3AA9A5}"/>
              </a:ext>
            </a:extLst>
          </p:cNvPr>
          <p:cNvSpPr>
            <a:spLocks noGrp="1"/>
          </p:cNvSpPr>
          <p:nvPr>
            <p:ph type="sldNum" sz="quarter" idx="12"/>
          </p:nvPr>
        </p:nvSpPr>
        <p:spPr/>
        <p:txBody>
          <a:bodyPr/>
          <a:lstStyle/>
          <a:p>
            <a:fld id="{FFF700D2-071F-440E-A3FF-180D34BA4EC8}" type="slidenum">
              <a:rPr lang="en-GB" smtClean="0"/>
              <a:t>37</a:t>
            </a:fld>
            <a:endParaRPr lang="en-GB"/>
          </a:p>
        </p:txBody>
      </p:sp>
      <p:pic>
        <p:nvPicPr>
          <p:cNvPr id="6" name="圖片 5">
            <a:extLst>
              <a:ext uri="{FF2B5EF4-FFF2-40B4-BE49-F238E27FC236}">
                <a16:creationId xmlns:a16="http://schemas.microsoft.com/office/drawing/2014/main" id="{9B7419B4-4AFD-490B-84BA-2373E093752F}"/>
              </a:ext>
            </a:extLst>
          </p:cNvPr>
          <p:cNvPicPr>
            <a:picLocks noChangeAspect="1"/>
          </p:cNvPicPr>
          <p:nvPr/>
        </p:nvPicPr>
        <p:blipFill>
          <a:blip r:embed="rId2"/>
          <a:stretch>
            <a:fillRect/>
          </a:stretch>
        </p:blipFill>
        <p:spPr>
          <a:xfrm>
            <a:off x="2555776" y="2666241"/>
            <a:ext cx="5900738" cy="546735"/>
          </a:xfrm>
          <a:prstGeom prst="rect">
            <a:avLst/>
          </a:prstGeom>
        </p:spPr>
      </p:pic>
      <p:pic>
        <p:nvPicPr>
          <p:cNvPr id="8" name="圖片 7">
            <a:extLst>
              <a:ext uri="{FF2B5EF4-FFF2-40B4-BE49-F238E27FC236}">
                <a16:creationId xmlns:a16="http://schemas.microsoft.com/office/drawing/2014/main" id="{4F289EC0-1887-4644-B4C1-012F76C6082B}"/>
              </a:ext>
            </a:extLst>
          </p:cNvPr>
          <p:cNvPicPr>
            <a:picLocks noChangeAspect="1"/>
          </p:cNvPicPr>
          <p:nvPr/>
        </p:nvPicPr>
        <p:blipFill>
          <a:blip r:embed="rId3"/>
          <a:stretch>
            <a:fillRect/>
          </a:stretch>
        </p:blipFill>
        <p:spPr>
          <a:xfrm>
            <a:off x="4458901" y="3750334"/>
            <a:ext cx="4187190" cy="2486978"/>
          </a:xfrm>
          <a:prstGeom prst="rect">
            <a:avLst/>
          </a:prstGeom>
        </p:spPr>
      </p:pic>
      <p:pic>
        <p:nvPicPr>
          <p:cNvPr id="9" name="圖片 8">
            <a:extLst>
              <a:ext uri="{FF2B5EF4-FFF2-40B4-BE49-F238E27FC236}">
                <a16:creationId xmlns:a16="http://schemas.microsoft.com/office/drawing/2014/main" id="{3EC30A84-3A97-4A6A-B110-F16A173F61AD}"/>
              </a:ext>
            </a:extLst>
          </p:cNvPr>
          <p:cNvPicPr>
            <a:picLocks noChangeAspect="1"/>
          </p:cNvPicPr>
          <p:nvPr/>
        </p:nvPicPr>
        <p:blipFill>
          <a:blip r:embed="rId4"/>
          <a:stretch>
            <a:fillRect/>
          </a:stretch>
        </p:blipFill>
        <p:spPr>
          <a:xfrm>
            <a:off x="784126" y="5283667"/>
            <a:ext cx="3543300" cy="811530"/>
          </a:xfrm>
          <a:prstGeom prst="rect">
            <a:avLst/>
          </a:prstGeom>
        </p:spPr>
      </p:pic>
    </p:spTree>
    <p:extLst>
      <p:ext uri="{BB962C8B-B14F-4D97-AF65-F5344CB8AC3E}">
        <p14:creationId xmlns:p14="http://schemas.microsoft.com/office/powerpoint/2010/main" val="982058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737D87-FD8E-4996-8D94-10E7B940BE7F}"/>
              </a:ext>
            </a:extLst>
          </p:cNvPr>
          <p:cNvSpPr>
            <a:spLocks noGrp="1"/>
          </p:cNvSpPr>
          <p:nvPr>
            <p:ph type="title"/>
          </p:nvPr>
        </p:nvSpPr>
        <p:spPr/>
        <p:txBody>
          <a:bodyPr/>
          <a:lstStyle/>
          <a:p>
            <a:r>
              <a:rPr lang="en-US" altLang="zh-TW" dirty="0"/>
              <a:t>12.5 </a:t>
            </a:r>
            <a:r>
              <a:rPr lang="zh-TW" altLang="en-US" dirty="0"/>
              <a:t>靜力平衡的條件</a:t>
            </a:r>
          </a:p>
        </p:txBody>
      </p:sp>
      <p:sp>
        <p:nvSpPr>
          <p:cNvPr id="3" name="內容版面配置區 2">
            <a:extLst>
              <a:ext uri="{FF2B5EF4-FFF2-40B4-BE49-F238E27FC236}">
                <a16:creationId xmlns:a16="http://schemas.microsoft.com/office/drawing/2014/main" id="{B887E8F3-0ECF-405E-9B16-3FE6A211E97D}"/>
              </a:ext>
            </a:extLst>
          </p:cNvPr>
          <p:cNvSpPr>
            <a:spLocks noGrp="1"/>
          </p:cNvSpPr>
          <p:nvPr>
            <p:ph idx="1"/>
          </p:nvPr>
        </p:nvSpPr>
        <p:spPr/>
        <p:txBody>
          <a:bodyPr/>
          <a:lstStyle/>
          <a:p>
            <a:r>
              <a:rPr lang="zh-TW" altLang="en-US" dirty="0"/>
              <a:t>然而上述條件並不足以達成平衡。即使等大而反向的力作用於此一物體，它將會旋轉，除非兩力作用於同一線上。若要轉動平衡，淨外力矩需為零： </a:t>
            </a:r>
            <a:br>
              <a:rPr lang="en-US" altLang="zh-TW" dirty="0"/>
            </a:br>
            <a:endParaRPr lang="en-US" altLang="zh-TW" dirty="0"/>
          </a:p>
          <a:p>
            <a:pPr>
              <a:buFont typeface="Wingdings 3" pitchFamily="18" charset="2"/>
              <a:buNone/>
            </a:pPr>
            <a:br>
              <a:rPr lang="en-US" altLang="zh-TW" dirty="0"/>
            </a:br>
            <a:r>
              <a:rPr lang="zh-TW" altLang="en-US" dirty="0"/>
              <a:t>在只能繞定軸轉的剛體的情況下，令此轉軸為 </a:t>
            </a:r>
            <a:r>
              <a:rPr lang="en-US" altLang="zh-TW" i="1" dirty="0"/>
              <a:t>z </a:t>
            </a:r>
            <a:r>
              <a:rPr lang="zh-TW" altLang="en-US" dirty="0"/>
              <a:t>軸，向量條件成為</a:t>
            </a:r>
            <a:br>
              <a:rPr lang="en-US" altLang="zh-TW" i="1" dirty="0"/>
            </a:br>
            <a:endParaRPr lang="zh-TW" altLang="en-US" dirty="0"/>
          </a:p>
          <a:p>
            <a:endParaRPr lang="zh-TW" altLang="en-US" dirty="0"/>
          </a:p>
        </p:txBody>
      </p:sp>
      <p:sp>
        <p:nvSpPr>
          <p:cNvPr id="4" name="頁尾版面配置區 3">
            <a:extLst>
              <a:ext uri="{FF2B5EF4-FFF2-40B4-BE49-F238E27FC236}">
                <a16:creationId xmlns:a16="http://schemas.microsoft.com/office/drawing/2014/main" id="{DFF7CAD8-21B3-4AD7-8BD4-1A3A8F93187F}"/>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09276459-CE1E-4F4C-B9BD-B8C96D72B32A}"/>
              </a:ext>
            </a:extLst>
          </p:cNvPr>
          <p:cNvSpPr>
            <a:spLocks noGrp="1"/>
          </p:cNvSpPr>
          <p:nvPr>
            <p:ph type="sldNum" sz="quarter" idx="12"/>
          </p:nvPr>
        </p:nvSpPr>
        <p:spPr/>
        <p:txBody>
          <a:bodyPr/>
          <a:lstStyle/>
          <a:p>
            <a:fld id="{FFF700D2-071F-440E-A3FF-180D34BA4EC8}" type="slidenum">
              <a:rPr lang="en-GB" smtClean="0"/>
              <a:t>38</a:t>
            </a:fld>
            <a:endParaRPr lang="en-GB"/>
          </a:p>
        </p:txBody>
      </p:sp>
      <p:pic>
        <p:nvPicPr>
          <p:cNvPr id="6" name="圖片 5">
            <a:extLst>
              <a:ext uri="{FF2B5EF4-FFF2-40B4-BE49-F238E27FC236}">
                <a16:creationId xmlns:a16="http://schemas.microsoft.com/office/drawing/2014/main" id="{49B92758-AF23-4420-B1BB-661704E685D6}"/>
              </a:ext>
            </a:extLst>
          </p:cNvPr>
          <p:cNvPicPr>
            <a:picLocks noChangeAspect="1"/>
          </p:cNvPicPr>
          <p:nvPr/>
        </p:nvPicPr>
        <p:blipFill>
          <a:blip r:embed="rId2"/>
          <a:stretch>
            <a:fillRect/>
          </a:stretch>
        </p:blipFill>
        <p:spPr>
          <a:xfrm>
            <a:off x="2355705" y="3188970"/>
            <a:ext cx="5920740" cy="480060"/>
          </a:xfrm>
          <a:prstGeom prst="rect">
            <a:avLst/>
          </a:prstGeom>
        </p:spPr>
      </p:pic>
      <p:pic>
        <p:nvPicPr>
          <p:cNvPr id="7" name="圖片 6">
            <a:extLst>
              <a:ext uri="{FF2B5EF4-FFF2-40B4-BE49-F238E27FC236}">
                <a16:creationId xmlns:a16="http://schemas.microsoft.com/office/drawing/2014/main" id="{E8B90693-BC66-4A3B-98AE-CA7F2BE29BE3}"/>
              </a:ext>
            </a:extLst>
          </p:cNvPr>
          <p:cNvPicPr>
            <a:picLocks noChangeAspect="1"/>
          </p:cNvPicPr>
          <p:nvPr/>
        </p:nvPicPr>
        <p:blipFill>
          <a:blip r:embed="rId3"/>
          <a:stretch>
            <a:fillRect/>
          </a:stretch>
        </p:blipFill>
        <p:spPr>
          <a:xfrm>
            <a:off x="2411760" y="5338267"/>
            <a:ext cx="5887403" cy="466725"/>
          </a:xfrm>
          <a:prstGeom prst="rect">
            <a:avLst/>
          </a:prstGeom>
        </p:spPr>
      </p:pic>
    </p:spTree>
    <p:extLst>
      <p:ext uri="{BB962C8B-B14F-4D97-AF65-F5344CB8AC3E}">
        <p14:creationId xmlns:p14="http://schemas.microsoft.com/office/powerpoint/2010/main" val="7163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DF007A-38F3-4F29-AF54-A1994E45D01B}"/>
              </a:ext>
            </a:extLst>
          </p:cNvPr>
          <p:cNvSpPr>
            <a:spLocks noGrp="1"/>
          </p:cNvSpPr>
          <p:nvPr>
            <p:ph type="title"/>
          </p:nvPr>
        </p:nvSpPr>
        <p:spPr/>
        <p:txBody>
          <a:bodyPr/>
          <a:lstStyle/>
          <a:p>
            <a:r>
              <a:rPr lang="en-US" altLang="zh-TW" dirty="0"/>
              <a:t>12.5 </a:t>
            </a:r>
            <a:r>
              <a:rPr lang="zh-TW" altLang="en-US" dirty="0"/>
              <a:t>靜力平衡的條件</a:t>
            </a:r>
          </a:p>
        </p:txBody>
      </p:sp>
      <p:sp>
        <p:nvSpPr>
          <p:cNvPr id="3" name="內容版面配置區 2">
            <a:extLst>
              <a:ext uri="{FF2B5EF4-FFF2-40B4-BE49-F238E27FC236}">
                <a16:creationId xmlns:a16="http://schemas.microsoft.com/office/drawing/2014/main" id="{B217B020-470F-430E-8016-547D0F62563F}"/>
              </a:ext>
            </a:extLst>
          </p:cNvPr>
          <p:cNvSpPr>
            <a:spLocks noGrp="1"/>
          </p:cNvSpPr>
          <p:nvPr>
            <p:ph idx="1"/>
          </p:nvPr>
        </p:nvSpPr>
        <p:spPr/>
        <p:txBody>
          <a:bodyPr/>
          <a:lstStyle/>
          <a:p>
            <a:pPr>
              <a:lnSpc>
                <a:spcPct val="150000"/>
              </a:lnSpc>
            </a:pPr>
            <a:r>
              <a:rPr lang="zh-TW" altLang="en-US" dirty="0"/>
              <a:t>力矩的 </a:t>
            </a:r>
            <a:r>
              <a:rPr lang="en-US" altLang="zh-TW" i="1" dirty="0"/>
              <a:t>z </a:t>
            </a:r>
            <a:r>
              <a:rPr lang="zh-TW" altLang="en-US" dirty="0"/>
              <a:t>分量的正負號，取決於其相對於 </a:t>
            </a:r>
            <a:r>
              <a:rPr lang="en-US" altLang="zh-TW" dirty="0"/>
              <a:t>+</a:t>
            </a:r>
            <a:r>
              <a:rPr lang="en-US" altLang="zh-TW" i="1" dirty="0"/>
              <a:t>z </a:t>
            </a:r>
            <a:r>
              <a:rPr lang="zh-TW" altLang="en-US" dirty="0"/>
              <a:t>軸的方向。然而為方便起見，可令順時針或逆時針為正號。因物體處於靜力平衡，其對任意點的角加速度均為零，由此可知可選取任意方便的點來計算力矩。</a:t>
            </a:r>
          </a:p>
          <a:p>
            <a:pPr>
              <a:lnSpc>
                <a:spcPct val="150000"/>
              </a:lnSpc>
            </a:pPr>
            <a:endParaRPr lang="zh-TW" altLang="en-US" dirty="0"/>
          </a:p>
        </p:txBody>
      </p:sp>
      <p:sp>
        <p:nvSpPr>
          <p:cNvPr id="4" name="頁尾版面配置區 3">
            <a:extLst>
              <a:ext uri="{FF2B5EF4-FFF2-40B4-BE49-F238E27FC236}">
                <a16:creationId xmlns:a16="http://schemas.microsoft.com/office/drawing/2014/main" id="{F86B54D9-D144-4E7A-8B3B-9AD2712821F8}"/>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73D03EE8-7380-4FAA-A5ED-6B50E21E029E}"/>
              </a:ext>
            </a:extLst>
          </p:cNvPr>
          <p:cNvSpPr>
            <a:spLocks noGrp="1"/>
          </p:cNvSpPr>
          <p:nvPr>
            <p:ph type="sldNum" sz="quarter" idx="12"/>
          </p:nvPr>
        </p:nvSpPr>
        <p:spPr/>
        <p:txBody>
          <a:bodyPr/>
          <a:lstStyle/>
          <a:p>
            <a:fld id="{FFF700D2-071F-440E-A3FF-180D34BA4EC8}" type="slidenum">
              <a:rPr lang="en-GB" smtClean="0"/>
              <a:t>39</a:t>
            </a:fld>
            <a:endParaRPr lang="en-GB"/>
          </a:p>
        </p:txBody>
      </p:sp>
    </p:spTree>
    <p:extLst>
      <p:ext uri="{BB962C8B-B14F-4D97-AF65-F5344CB8AC3E}">
        <p14:creationId xmlns:p14="http://schemas.microsoft.com/office/powerpoint/2010/main" val="213404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F63A5-DA57-4114-A21F-A986FD8056D3}"/>
              </a:ext>
            </a:extLst>
          </p:cNvPr>
          <p:cNvSpPr>
            <a:spLocks noGrp="1"/>
          </p:cNvSpPr>
          <p:nvPr>
            <p:ph type="title"/>
          </p:nvPr>
        </p:nvSpPr>
        <p:spPr/>
        <p:txBody>
          <a:bodyPr/>
          <a:lstStyle/>
          <a:p>
            <a:r>
              <a:rPr lang="zh-TW" altLang="en-US" dirty="0"/>
              <a:t>本章要點</a:t>
            </a:r>
          </a:p>
        </p:txBody>
      </p:sp>
      <p:sp>
        <p:nvSpPr>
          <p:cNvPr id="9" name="內容版面配置區 8">
            <a:extLst>
              <a:ext uri="{FF2B5EF4-FFF2-40B4-BE49-F238E27FC236}">
                <a16:creationId xmlns:a16="http://schemas.microsoft.com/office/drawing/2014/main" id="{13EC1DD7-E0C1-4AD8-A467-BBD1687679DC}"/>
              </a:ext>
            </a:extLst>
          </p:cNvPr>
          <p:cNvSpPr>
            <a:spLocks noGrp="1"/>
          </p:cNvSpPr>
          <p:nvPr>
            <p:ph idx="1"/>
          </p:nvPr>
        </p:nvSpPr>
        <p:spPr/>
        <p:txBody>
          <a:bodyPr/>
          <a:lstStyle/>
          <a:p>
            <a:pPr marL="0" indent="0">
              <a:buNone/>
            </a:pPr>
            <a:r>
              <a:rPr lang="en-US" altLang="zh-TW" b="1" dirty="0">
                <a:solidFill>
                  <a:srgbClr val="0070C0"/>
                </a:solidFill>
              </a:rPr>
              <a:t>1. </a:t>
            </a:r>
            <a:r>
              <a:rPr lang="zh-TW" altLang="en-US" b="1" dirty="0">
                <a:solidFill>
                  <a:srgbClr val="0070C0"/>
                </a:solidFill>
              </a:rPr>
              <a:t>力矩的向量定義。</a:t>
            </a:r>
          </a:p>
          <a:p>
            <a:pPr marL="0" indent="0">
              <a:buNone/>
            </a:pPr>
            <a:r>
              <a:rPr lang="en-US" altLang="zh-TW" b="1" dirty="0">
                <a:solidFill>
                  <a:srgbClr val="0070C0"/>
                </a:solidFill>
              </a:rPr>
              <a:t>2. (a) </a:t>
            </a:r>
            <a:r>
              <a:rPr lang="zh-TW" altLang="en-US" b="1" dirty="0">
                <a:solidFill>
                  <a:srgbClr val="0070C0"/>
                </a:solidFill>
              </a:rPr>
              <a:t>質點的角動量。</a:t>
            </a:r>
            <a:endParaRPr lang="en-US" altLang="zh-TW" b="1" dirty="0">
              <a:solidFill>
                <a:srgbClr val="0070C0"/>
              </a:solidFill>
            </a:endParaRPr>
          </a:p>
          <a:p>
            <a:pPr marL="357188" indent="0">
              <a:buNone/>
            </a:pPr>
            <a:r>
              <a:rPr lang="en-US" altLang="zh-TW" b="1" dirty="0">
                <a:solidFill>
                  <a:srgbClr val="0070C0"/>
                </a:solidFill>
              </a:rPr>
              <a:t>(b) </a:t>
            </a:r>
            <a:r>
              <a:rPr lang="zh-TW" altLang="en-US" b="1" dirty="0">
                <a:solidFill>
                  <a:srgbClr val="0070C0"/>
                </a:solidFill>
              </a:rPr>
              <a:t>剛體繞固定軸的角動量。</a:t>
            </a:r>
          </a:p>
          <a:p>
            <a:pPr marL="0" indent="0">
              <a:buNone/>
            </a:pPr>
            <a:r>
              <a:rPr lang="en-US" altLang="zh-TW" b="1" dirty="0">
                <a:solidFill>
                  <a:srgbClr val="0070C0"/>
                </a:solidFill>
              </a:rPr>
              <a:t>3. </a:t>
            </a:r>
            <a:r>
              <a:rPr lang="zh-TW" altLang="en-US" b="1" dirty="0">
                <a:solidFill>
                  <a:srgbClr val="0070C0"/>
                </a:solidFill>
              </a:rPr>
              <a:t>轉動動力學。</a:t>
            </a:r>
          </a:p>
          <a:p>
            <a:pPr marL="0" indent="0">
              <a:buNone/>
            </a:pPr>
            <a:r>
              <a:rPr lang="en-US" altLang="zh-TW" b="1" dirty="0">
                <a:solidFill>
                  <a:srgbClr val="0070C0"/>
                </a:solidFill>
              </a:rPr>
              <a:t>4. </a:t>
            </a:r>
            <a:r>
              <a:rPr lang="zh-TW" altLang="en-US" b="1" dirty="0">
                <a:solidFill>
                  <a:srgbClr val="0070C0"/>
                </a:solidFill>
              </a:rPr>
              <a:t>角動量守恆。</a:t>
            </a:r>
          </a:p>
          <a:p>
            <a:pPr marL="0" indent="0">
              <a:buNone/>
            </a:pPr>
            <a:r>
              <a:rPr lang="en-US" altLang="zh-TW" b="1" dirty="0">
                <a:solidFill>
                  <a:srgbClr val="0070C0"/>
                </a:solidFill>
              </a:rPr>
              <a:t>5. </a:t>
            </a:r>
            <a:r>
              <a:rPr lang="zh-TW" altLang="en-US" b="1" dirty="0">
                <a:solidFill>
                  <a:srgbClr val="0070C0"/>
                </a:solidFill>
              </a:rPr>
              <a:t>靜力平衡的條件。</a:t>
            </a:r>
          </a:p>
        </p:txBody>
      </p:sp>
      <p:sp>
        <p:nvSpPr>
          <p:cNvPr id="4" name="頁尾版面配置區 3">
            <a:extLst>
              <a:ext uri="{FF2B5EF4-FFF2-40B4-BE49-F238E27FC236}">
                <a16:creationId xmlns:a16="http://schemas.microsoft.com/office/drawing/2014/main" id="{130DD8BC-F896-4830-BEB1-9CDA4F11B592}"/>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B33755F6-CB97-4E34-854B-6E220A306B16}"/>
              </a:ext>
            </a:extLst>
          </p:cNvPr>
          <p:cNvSpPr>
            <a:spLocks noGrp="1"/>
          </p:cNvSpPr>
          <p:nvPr>
            <p:ph type="sldNum" sz="quarter" idx="12"/>
          </p:nvPr>
        </p:nvSpPr>
        <p:spPr/>
        <p:txBody>
          <a:bodyPr/>
          <a:lstStyle/>
          <a:p>
            <a:fld id="{FFF700D2-071F-440E-A3FF-180D34BA4EC8}" type="slidenum">
              <a:rPr lang="en-GB" smtClean="0"/>
              <a:pPr/>
              <a:t>4</a:t>
            </a:fld>
            <a:endParaRPr lang="en-GB"/>
          </a:p>
        </p:txBody>
      </p:sp>
    </p:spTree>
    <p:extLst>
      <p:ext uri="{BB962C8B-B14F-4D97-AF65-F5344CB8AC3E}">
        <p14:creationId xmlns:p14="http://schemas.microsoft.com/office/powerpoint/2010/main" val="3195225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937EA-544B-4C0D-835C-DE27FE3F7FED}"/>
              </a:ext>
            </a:extLst>
          </p:cNvPr>
          <p:cNvSpPr>
            <a:spLocks noGrp="1"/>
          </p:cNvSpPr>
          <p:nvPr>
            <p:ph type="title"/>
          </p:nvPr>
        </p:nvSpPr>
        <p:spPr/>
        <p:txBody>
          <a:bodyPr/>
          <a:lstStyle/>
          <a:p>
            <a:r>
              <a:rPr lang="en-US" altLang="zh-TW" dirty="0"/>
              <a:t>12.6 </a:t>
            </a:r>
            <a:r>
              <a:rPr lang="zh-TW" altLang="en-US" dirty="0"/>
              <a:t>重心</a:t>
            </a:r>
          </a:p>
        </p:txBody>
      </p:sp>
      <p:sp>
        <p:nvSpPr>
          <p:cNvPr id="7" name="內容版面配置區 6">
            <a:extLst>
              <a:ext uri="{FF2B5EF4-FFF2-40B4-BE49-F238E27FC236}">
                <a16:creationId xmlns:a16="http://schemas.microsoft.com/office/drawing/2014/main" id="{B5FED1FF-C705-42A2-8C1B-030270BCA857}"/>
              </a:ext>
            </a:extLst>
          </p:cNvPr>
          <p:cNvSpPr>
            <a:spLocks noGrp="1"/>
          </p:cNvSpPr>
          <p:nvPr>
            <p:ph sz="half" idx="1"/>
          </p:nvPr>
        </p:nvSpPr>
        <p:spPr>
          <a:xfrm>
            <a:off x="457200" y="1340768"/>
            <a:ext cx="4786016" cy="5040560"/>
          </a:xfrm>
        </p:spPr>
        <p:txBody>
          <a:bodyPr>
            <a:normAutofit/>
          </a:bodyPr>
          <a:lstStyle/>
          <a:p>
            <a:r>
              <a:rPr lang="zh-TW" altLang="en-US" dirty="0"/>
              <a:t>考慮一輕棒兩旁懸掛不等重的物體，如圖 </a:t>
            </a:r>
            <a:r>
              <a:rPr lang="en-US" altLang="zh-TW" dirty="0"/>
              <a:t>12.15</a:t>
            </a:r>
            <a:r>
              <a:rPr lang="zh-TW" altLang="en-US" dirty="0"/>
              <a:t>。對此系統，我們可施一外力於一特殊的點而使系統達到平移及轉動平衡。 </a:t>
            </a:r>
            <a:br>
              <a:rPr lang="en-US" altLang="zh-TW" dirty="0"/>
            </a:br>
            <a:r>
              <a:rPr lang="zh-TW" altLang="en-US" b="1" dirty="0">
                <a:solidFill>
                  <a:srgbClr val="6666FF"/>
                </a:solidFill>
              </a:rPr>
              <a:t>對一物體而言，相對於某點，重力所造成的力矩和為零時，此點稱為重心</a:t>
            </a:r>
            <a:r>
              <a:rPr lang="en-US" altLang="zh-TW" b="1" dirty="0">
                <a:solidFill>
                  <a:srgbClr val="6666FF"/>
                </a:solidFill>
              </a:rPr>
              <a:t>(Center of Gravity</a:t>
            </a:r>
            <a:r>
              <a:rPr lang="zh-TW" altLang="en-US" b="1" dirty="0">
                <a:solidFill>
                  <a:srgbClr val="6666FF"/>
                </a:solidFill>
              </a:rPr>
              <a:t>；</a:t>
            </a:r>
            <a:r>
              <a:rPr lang="en-US" altLang="zh-TW" b="1" dirty="0">
                <a:solidFill>
                  <a:srgbClr val="6666FF"/>
                </a:solidFill>
              </a:rPr>
              <a:t>CG)</a:t>
            </a:r>
            <a:r>
              <a:rPr lang="zh-TW" altLang="en-US" b="1" dirty="0">
                <a:solidFill>
                  <a:srgbClr val="6666FF"/>
                </a:solidFill>
              </a:rPr>
              <a:t>。</a:t>
            </a:r>
          </a:p>
        </p:txBody>
      </p:sp>
      <p:sp>
        <p:nvSpPr>
          <p:cNvPr id="4" name="頁尾版面配置區 3">
            <a:extLst>
              <a:ext uri="{FF2B5EF4-FFF2-40B4-BE49-F238E27FC236}">
                <a16:creationId xmlns:a16="http://schemas.microsoft.com/office/drawing/2014/main" id="{D355F4BC-51A1-4420-AE00-83E992EC733D}"/>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B3BA90CC-ED1C-47D9-AF06-AFCD0FA02092}"/>
              </a:ext>
            </a:extLst>
          </p:cNvPr>
          <p:cNvSpPr>
            <a:spLocks noGrp="1"/>
          </p:cNvSpPr>
          <p:nvPr>
            <p:ph type="sldNum" sz="quarter" idx="12"/>
          </p:nvPr>
        </p:nvSpPr>
        <p:spPr/>
        <p:txBody>
          <a:bodyPr/>
          <a:lstStyle/>
          <a:p>
            <a:fld id="{FFF700D2-071F-440E-A3FF-180D34BA4EC8}" type="slidenum">
              <a:rPr lang="en-GB" smtClean="0"/>
              <a:t>40</a:t>
            </a:fld>
            <a:endParaRPr lang="en-GB"/>
          </a:p>
        </p:txBody>
      </p:sp>
      <p:pic>
        <p:nvPicPr>
          <p:cNvPr id="12" name="內容版面配置區 11">
            <a:extLst>
              <a:ext uri="{FF2B5EF4-FFF2-40B4-BE49-F238E27FC236}">
                <a16:creationId xmlns:a16="http://schemas.microsoft.com/office/drawing/2014/main" id="{66767833-12AC-4CD0-AE4E-56F86C641DC5}"/>
              </a:ext>
            </a:extLst>
          </p:cNvPr>
          <p:cNvPicPr>
            <a:picLocks noGrp="1" noChangeAspect="1"/>
          </p:cNvPicPr>
          <p:nvPr>
            <p:ph sz="half" idx="2"/>
          </p:nvPr>
        </p:nvPicPr>
        <p:blipFill>
          <a:blip r:embed="rId2"/>
          <a:stretch>
            <a:fillRect/>
          </a:stretch>
        </p:blipFill>
        <p:spPr>
          <a:xfrm>
            <a:off x="5243216" y="1718469"/>
            <a:ext cx="3443584" cy="3654747"/>
          </a:xfrm>
          <a:prstGeom prst="rect">
            <a:avLst/>
          </a:prstGeom>
        </p:spPr>
      </p:pic>
    </p:spTree>
    <p:extLst>
      <p:ext uri="{BB962C8B-B14F-4D97-AF65-F5344CB8AC3E}">
        <p14:creationId xmlns:p14="http://schemas.microsoft.com/office/powerpoint/2010/main" val="1985692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2D2C49-03EF-45F8-BAF4-A243E9A31036}"/>
              </a:ext>
            </a:extLst>
          </p:cNvPr>
          <p:cNvSpPr>
            <a:spLocks noGrp="1"/>
          </p:cNvSpPr>
          <p:nvPr>
            <p:ph type="title"/>
          </p:nvPr>
        </p:nvSpPr>
        <p:spPr/>
        <p:txBody>
          <a:bodyPr/>
          <a:lstStyle/>
          <a:p>
            <a:r>
              <a:rPr lang="en-US" altLang="zh-TW" dirty="0"/>
              <a:t>12.6 </a:t>
            </a:r>
            <a:r>
              <a:rPr lang="zh-TW" altLang="en-US" dirty="0"/>
              <a:t>重心</a:t>
            </a:r>
          </a:p>
        </p:txBody>
      </p:sp>
      <p:sp>
        <p:nvSpPr>
          <p:cNvPr id="3" name="內容版面配置區 2">
            <a:extLst>
              <a:ext uri="{FF2B5EF4-FFF2-40B4-BE49-F238E27FC236}">
                <a16:creationId xmlns:a16="http://schemas.microsoft.com/office/drawing/2014/main" id="{EEDAACDF-45A3-4B47-963F-250915958D82}"/>
              </a:ext>
            </a:extLst>
          </p:cNvPr>
          <p:cNvSpPr>
            <a:spLocks noGrp="1"/>
          </p:cNvSpPr>
          <p:nvPr>
            <p:ph idx="1"/>
          </p:nvPr>
        </p:nvSpPr>
        <p:spPr>
          <a:xfrm>
            <a:off x="457200" y="1340767"/>
            <a:ext cx="8229600" cy="5405685"/>
          </a:xfrm>
        </p:spPr>
        <p:txBody>
          <a:bodyPr>
            <a:noAutofit/>
          </a:bodyPr>
          <a:lstStyle/>
          <a:p>
            <a:r>
              <a:rPr lang="zh-TW" altLang="en-US" dirty="0"/>
              <a:t>應用亞基米得的「槓桿原理」於以下系統：兩重物 </a:t>
            </a:r>
            <a:r>
              <a:rPr lang="en-US" altLang="zh-TW" i="1" dirty="0" err="1"/>
              <a:t>w</a:t>
            </a:r>
            <a:r>
              <a:rPr lang="en-US" altLang="zh-TW" baseline="-25000" dirty="0" err="1"/>
              <a:t>1</a:t>
            </a:r>
            <a:r>
              <a:rPr lang="en-US" altLang="zh-TW" baseline="-25000" dirty="0"/>
              <a:t> </a:t>
            </a:r>
            <a:r>
              <a:rPr lang="zh-TW" altLang="en-US" dirty="0"/>
              <a:t>及</a:t>
            </a:r>
            <a:r>
              <a:rPr lang="zh-TW" altLang="en-US" i="1" dirty="0"/>
              <a:t> </a:t>
            </a:r>
            <a:r>
              <a:rPr lang="en-US" altLang="zh-TW" i="1" dirty="0" err="1"/>
              <a:t>w</a:t>
            </a:r>
            <a:r>
              <a:rPr lang="en-US" altLang="zh-TW" baseline="-25000" dirty="0" err="1"/>
              <a:t>2</a:t>
            </a:r>
            <a:r>
              <a:rPr lang="en-US" altLang="zh-TW" i="1" dirty="0"/>
              <a:t> </a:t>
            </a:r>
            <a:r>
              <a:rPr lang="zh-TW" altLang="en-US" dirty="0"/>
              <a:t>掛在棒上支點兩旁，我們知道支點由 </a:t>
            </a:r>
            <a:r>
              <a:rPr lang="en-US" altLang="zh-TW" i="1" dirty="0" err="1"/>
              <a:t>w</a:t>
            </a:r>
            <a:r>
              <a:rPr lang="en-US" altLang="zh-TW" baseline="-25000" dirty="0" err="1"/>
              <a:t>1</a:t>
            </a:r>
            <a:r>
              <a:rPr lang="en-US" altLang="zh-TW" i="1" dirty="0"/>
              <a:t>ℓ</a:t>
            </a:r>
            <a:r>
              <a:rPr lang="en-US" altLang="zh-TW" baseline="-25000" dirty="0"/>
              <a:t>1</a:t>
            </a:r>
            <a:r>
              <a:rPr lang="en-US" altLang="zh-TW" i="1" dirty="0"/>
              <a:t> </a:t>
            </a:r>
            <a:r>
              <a:rPr lang="en-US" altLang="zh-TW" dirty="0"/>
              <a:t>= </a:t>
            </a:r>
            <a:r>
              <a:rPr lang="en-US" altLang="zh-TW" i="1" dirty="0"/>
              <a:t>w</a:t>
            </a:r>
            <a:r>
              <a:rPr lang="en-US" altLang="zh-TW" baseline="-25000" dirty="0"/>
              <a:t>2</a:t>
            </a:r>
            <a:r>
              <a:rPr lang="en-US" altLang="zh-TW" i="1" dirty="0"/>
              <a:t>ℓ</a:t>
            </a:r>
            <a:r>
              <a:rPr lang="en-US" altLang="zh-TW" baseline="-25000" dirty="0"/>
              <a:t>2</a:t>
            </a:r>
            <a:r>
              <a:rPr lang="en-US" altLang="zh-TW" i="1" dirty="0"/>
              <a:t> </a:t>
            </a:r>
            <a:r>
              <a:rPr lang="zh-TW" altLang="en-US" dirty="0"/>
              <a:t>來決定， 其中 </a:t>
            </a:r>
            <a:r>
              <a:rPr lang="en-US" altLang="zh-TW" i="1" dirty="0"/>
              <a:t>ℓ</a:t>
            </a:r>
            <a:r>
              <a:rPr lang="en-US" altLang="zh-TW" baseline="-25000" dirty="0"/>
              <a:t>1</a:t>
            </a:r>
            <a:r>
              <a:rPr lang="en-US" altLang="zh-TW" dirty="0"/>
              <a:t> </a:t>
            </a:r>
            <a:r>
              <a:rPr lang="zh-TW" altLang="en-US" dirty="0"/>
              <a:t>和 </a:t>
            </a:r>
            <a:r>
              <a:rPr lang="en-US" altLang="zh-TW" i="1" dirty="0"/>
              <a:t>ℓ</a:t>
            </a:r>
            <a:r>
              <a:rPr lang="en-US" altLang="zh-TW" baseline="-25000" dirty="0"/>
              <a:t>2</a:t>
            </a:r>
            <a:r>
              <a:rPr lang="en-US" altLang="zh-TW" i="1" dirty="0"/>
              <a:t> </a:t>
            </a:r>
            <a:r>
              <a:rPr lang="zh-TW" altLang="en-US" dirty="0"/>
              <a:t>為懸掛點至重心的距離，而重心也就是支點所在的位置。</a:t>
            </a:r>
            <a:endParaRPr lang="en-US" altLang="zh-TW" dirty="0"/>
          </a:p>
          <a:p>
            <a:r>
              <a:rPr lang="zh-TW" altLang="en-US" dirty="0"/>
              <a:t>正如同質心可視為系統的質量完全集中在此點，系統所受重量，也可視為集中在重心。對任意點而言，各質點所受力矩和，等於所有重量施於重心所造成之力矩。</a:t>
            </a:r>
          </a:p>
        </p:txBody>
      </p:sp>
      <p:sp>
        <p:nvSpPr>
          <p:cNvPr id="4" name="頁尾版面配置區 3">
            <a:extLst>
              <a:ext uri="{FF2B5EF4-FFF2-40B4-BE49-F238E27FC236}">
                <a16:creationId xmlns:a16="http://schemas.microsoft.com/office/drawing/2014/main" id="{D23E428F-63AC-45C0-9B9D-74A09252F878}"/>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2F25ECDE-7A81-4E1B-A7D0-DCD4ACCBD3D9}"/>
              </a:ext>
            </a:extLst>
          </p:cNvPr>
          <p:cNvSpPr>
            <a:spLocks noGrp="1"/>
          </p:cNvSpPr>
          <p:nvPr>
            <p:ph type="sldNum" sz="quarter" idx="12"/>
          </p:nvPr>
        </p:nvSpPr>
        <p:spPr/>
        <p:txBody>
          <a:bodyPr/>
          <a:lstStyle/>
          <a:p>
            <a:fld id="{FFF700D2-071F-440E-A3FF-180D34BA4EC8}" type="slidenum">
              <a:rPr lang="en-GB" smtClean="0"/>
              <a:t>41</a:t>
            </a:fld>
            <a:endParaRPr lang="en-GB"/>
          </a:p>
        </p:txBody>
      </p:sp>
    </p:spTree>
    <p:extLst>
      <p:ext uri="{BB962C8B-B14F-4D97-AF65-F5344CB8AC3E}">
        <p14:creationId xmlns:p14="http://schemas.microsoft.com/office/powerpoint/2010/main" val="2992812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8BBF7-A50A-42AA-A937-C2FD3BD517BF}"/>
              </a:ext>
            </a:extLst>
          </p:cNvPr>
          <p:cNvSpPr>
            <a:spLocks noGrp="1"/>
          </p:cNvSpPr>
          <p:nvPr>
            <p:ph type="title"/>
          </p:nvPr>
        </p:nvSpPr>
        <p:spPr/>
        <p:txBody>
          <a:bodyPr/>
          <a:lstStyle/>
          <a:p>
            <a:r>
              <a:rPr lang="en-US" altLang="zh-TW" dirty="0"/>
              <a:t>12.6 </a:t>
            </a:r>
            <a:r>
              <a:rPr lang="zh-TW" altLang="en-US" dirty="0"/>
              <a:t>重心</a:t>
            </a:r>
          </a:p>
        </p:txBody>
      </p:sp>
      <p:sp>
        <p:nvSpPr>
          <p:cNvPr id="3" name="內容版面配置區 2">
            <a:extLst>
              <a:ext uri="{FF2B5EF4-FFF2-40B4-BE49-F238E27FC236}">
                <a16:creationId xmlns:a16="http://schemas.microsoft.com/office/drawing/2014/main" id="{BA5906F0-18F9-4644-BF1D-3283C054E0AC}"/>
              </a:ext>
            </a:extLst>
          </p:cNvPr>
          <p:cNvSpPr>
            <a:spLocks noGrp="1"/>
          </p:cNvSpPr>
          <p:nvPr>
            <p:ph idx="1"/>
          </p:nvPr>
        </p:nvSpPr>
        <p:spPr/>
        <p:txBody>
          <a:bodyPr>
            <a:normAutofit/>
          </a:bodyPr>
          <a:lstStyle/>
          <a:p>
            <a:r>
              <a:rPr lang="zh-TW" altLang="en-US" dirty="0"/>
              <a:t>相對於原點的力矩和為</a:t>
            </a:r>
            <a:br>
              <a:rPr lang="en-US" altLang="zh-TW" dirty="0"/>
            </a:br>
            <a:br>
              <a:rPr lang="en-US" altLang="zh-TW" dirty="0"/>
            </a:br>
            <a:br>
              <a:rPr lang="en-US" altLang="zh-TW" dirty="0"/>
            </a:br>
            <a:r>
              <a:rPr lang="zh-TW" altLang="en-US" dirty="0"/>
              <a:t>其中 </a:t>
            </a:r>
            <a:r>
              <a:rPr lang="en-US" altLang="zh-TW" i="1" dirty="0" err="1"/>
              <a:t>w</a:t>
            </a:r>
            <a:r>
              <a:rPr lang="en-US" altLang="zh-TW" i="1" baseline="-25000" dirty="0" err="1"/>
              <a:t>i</a:t>
            </a:r>
            <a:r>
              <a:rPr lang="en-US" altLang="zh-TW" i="1" dirty="0"/>
              <a:t> </a:t>
            </a:r>
            <a:r>
              <a:rPr lang="en-US" altLang="zh-TW" dirty="0"/>
              <a:t>= </a:t>
            </a:r>
            <a:r>
              <a:rPr lang="en-US" altLang="zh-TW" i="1" dirty="0"/>
              <a:t>m</a:t>
            </a:r>
            <a:r>
              <a:rPr lang="en-US" altLang="zh-TW" i="1" baseline="-25000" dirty="0"/>
              <a:t>i</a:t>
            </a:r>
            <a:r>
              <a:rPr lang="en-US" altLang="zh-TW" i="1" dirty="0"/>
              <a:t> </a:t>
            </a:r>
            <a:r>
              <a:rPr lang="en-US" altLang="zh-TW" i="1" dirty="0" err="1"/>
              <a:t>g</a:t>
            </a:r>
            <a:r>
              <a:rPr lang="en-US" altLang="zh-TW" i="1" baseline="-25000" dirty="0" err="1"/>
              <a:t>i</a:t>
            </a:r>
            <a:r>
              <a:rPr lang="zh-TW" altLang="en-US" i="1" baseline="-25000" dirty="0"/>
              <a:t> </a:t>
            </a:r>
            <a:r>
              <a:rPr lang="en-US" altLang="zh-TW" dirty="0"/>
              <a:t>(</a:t>
            </a:r>
            <a:r>
              <a:rPr lang="zh-TW" altLang="en-US" dirty="0"/>
              <a:t>在此我們不需要各點所受重力加速度值均相同</a:t>
            </a:r>
            <a:r>
              <a:rPr lang="en-US" altLang="zh-TW" dirty="0"/>
              <a:t>)</a:t>
            </a:r>
            <a:r>
              <a:rPr lang="zh-TW" altLang="en-US" dirty="0"/>
              <a:t>。</a:t>
            </a:r>
          </a:p>
          <a:p>
            <a:r>
              <a:rPr lang="zh-TW" altLang="en-US" dirty="0"/>
              <a:t>重心處因總重量而造成的力矩為         </a:t>
            </a:r>
            <a:r>
              <a:rPr lang="en-US" altLang="zh-TW" dirty="0"/>
              <a:t> </a:t>
            </a:r>
          </a:p>
          <a:p>
            <a:endParaRPr lang="en-US" altLang="zh-TW" i="1" dirty="0"/>
          </a:p>
          <a:p>
            <a:pPr>
              <a:buNone/>
            </a:pPr>
            <a:r>
              <a:rPr lang="zh-TW" altLang="en-US" dirty="0"/>
              <a:t>   其中 </a:t>
            </a:r>
            <a:r>
              <a:rPr lang="en-US" altLang="zh-TW" i="1" dirty="0" err="1"/>
              <a:t>X</a:t>
            </a:r>
            <a:r>
              <a:rPr lang="en-US" altLang="zh-TW" baseline="-25000" dirty="0" err="1"/>
              <a:t>CG</a:t>
            </a:r>
            <a:r>
              <a:rPr lang="en-US" altLang="zh-TW" i="1" dirty="0"/>
              <a:t> </a:t>
            </a:r>
            <a:r>
              <a:rPr lang="zh-TW" altLang="en-US" dirty="0"/>
              <a:t>為重心的位置。由上兩式可得</a:t>
            </a:r>
            <a:br>
              <a:rPr lang="en-US" altLang="zh-TW" dirty="0"/>
            </a:br>
            <a:br>
              <a:rPr lang="en-US" altLang="zh-TW" dirty="0"/>
            </a:br>
            <a:endParaRPr lang="zh-TW" altLang="en-US" dirty="0"/>
          </a:p>
        </p:txBody>
      </p:sp>
      <p:sp>
        <p:nvSpPr>
          <p:cNvPr id="4" name="頁尾版面配置區 3">
            <a:extLst>
              <a:ext uri="{FF2B5EF4-FFF2-40B4-BE49-F238E27FC236}">
                <a16:creationId xmlns:a16="http://schemas.microsoft.com/office/drawing/2014/main" id="{01EA737A-01D2-46FF-8927-2C082CE4295E}"/>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BEFE3A78-E79D-4EE7-8415-83ABF3245D4A}"/>
              </a:ext>
            </a:extLst>
          </p:cNvPr>
          <p:cNvSpPr>
            <a:spLocks noGrp="1"/>
          </p:cNvSpPr>
          <p:nvPr>
            <p:ph type="sldNum" sz="quarter" idx="12"/>
          </p:nvPr>
        </p:nvSpPr>
        <p:spPr/>
        <p:txBody>
          <a:bodyPr/>
          <a:lstStyle/>
          <a:p>
            <a:fld id="{FFF700D2-071F-440E-A3FF-180D34BA4EC8}" type="slidenum">
              <a:rPr lang="en-GB" smtClean="0"/>
              <a:t>42</a:t>
            </a:fld>
            <a:endParaRPr lang="en-GB"/>
          </a:p>
        </p:txBody>
      </p:sp>
      <p:pic>
        <p:nvPicPr>
          <p:cNvPr id="6" name="圖片 5">
            <a:extLst>
              <a:ext uri="{FF2B5EF4-FFF2-40B4-BE49-F238E27FC236}">
                <a16:creationId xmlns:a16="http://schemas.microsoft.com/office/drawing/2014/main" id="{AB50C879-0344-4856-9144-20A7EA9D7741}"/>
              </a:ext>
            </a:extLst>
          </p:cNvPr>
          <p:cNvPicPr>
            <a:picLocks noChangeAspect="1"/>
          </p:cNvPicPr>
          <p:nvPr/>
        </p:nvPicPr>
        <p:blipFill>
          <a:blip r:embed="rId2"/>
          <a:stretch>
            <a:fillRect/>
          </a:stretch>
        </p:blipFill>
        <p:spPr>
          <a:xfrm>
            <a:off x="2519363" y="2132856"/>
            <a:ext cx="4033837" cy="400050"/>
          </a:xfrm>
          <a:prstGeom prst="rect">
            <a:avLst/>
          </a:prstGeom>
        </p:spPr>
      </p:pic>
      <p:pic>
        <p:nvPicPr>
          <p:cNvPr id="7" name="圖片 6">
            <a:extLst>
              <a:ext uri="{FF2B5EF4-FFF2-40B4-BE49-F238E27FC236}">
                <a16:creationId xmlns:a16="http://schemas.microsoft.com/office/drawing/2014/main" id="{26E90F70-DED7-466E-B514-840C92A23C19}"/>
              </a:ext>
            </a:extLst>
          </p:cNvPr>
          <p:cNvPicPr>
            <a:picLocks noChangeAspect="1"/>
          </p:cNvPicPr>
          <p:nvPr/>
        </p:nvPicPr>
        <p:blipFill>
          <a:blip r:embed="rId3"/>
          <a:stretch>
            <a:fillRect/>
          </a:stretch>
        </p:blipFill>
        <p:spPr>
          <a:xfrm>
            <a:off x="3842861" y="4317793"/>
            <a:ext cx="1386840" cy="593408"/>
          </a:xfrm>
          <a:prstGeom prst="rect">
            <a:avLst/>
          </a:prstGeom>
        </p:spPr>
      </p:pic>
      <p:pic>
        <p:nvPicPr>
          <p:cNvPr id="8" name="圖片 7">
            <a:extLst>
              <a:ext uri="{FF2B5EF4-FFF2-40B4-BE49-F238E27FC236}">
                <a16:creationId xmlns:a16="http://schemas.microsoft.com/office/drawing/2014/main" id="{639E10F1-0A1E-46F0-ABE8-B87956BE1108}"/>
              </a:ext>
            </a:extLst>
          </p:cNvPr>
          <p:cNvPicPr>
            <a:picLocks noChangeAspect="1"/>
          </p:cNvPicPr>
          <p:nvPr/>
        </p:nvPicPr>
        <p:blipFill>
          <a:blip r:embed="rId4"/>
          <a:stretch>
            <a:fillRect/>
          </a:stretch>
        </p:blipFill>
        <p:spPr>
          <a:xfrm>
            <a:off x="2987824" y="5468224"/>
            <a:ext cx="5460683" cy="853440"/>
          </a:xfrm>
          <a:prstGeom prst="rect">
            <a:avLst/>
          </a:prstGeom>
        </p:spPr>
      </p:pic>
    </p:spTree>
    <p:extLst>
      <p:ext uri="{BB962C8B-B14F-4D97-AF65-F5344CB8AC3E}">
        <p14:creationId xmlns:p14="http://schemas.microsoft.com/office/powerpoint/2010/main" val="1516355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25BF63-6541-41D1-B5F2-1FB5D5BA5A18}"/>
              </a:ext>
            </a:extLst>
          </p:cNvPr>
          <p:cNvSpPr>
            <a:spLocks noGrp="1"/>
          </p:cNvSpPr>
          <p:nvPr>
            <p:ph type="title"/>
          </p:nvPr>
        </p:nvSpPr>
        <p:spPr/>
        <p:txBody>
          <a:bodyPr/>
          <a:lstStyle/>
          <a:p>
            <a:r>
              <a:rPr lang="en-US" altLang="zh-TW" dirty="0"/>
              <a:t>12.6 </a:t>
            </a:r>
            <a:r>
              <a:rPr lang="zh-TW" altLang="en-US" dirty="0"/>
              <a:t>重心</a:t>
            </a:r>
          </a:p>
        </p:txBody>
      </p:sp>
      <p:sp>
        <p:nvSpPr>
          <p:cNvPr id="3" name="內容版面配置區 2">
            <a:extLst>
              <a:ext uri="{FF2B5EF4-FFF2-40B4-BE49-F238E27FC236}">
                <a16:creationId xmlns:a16="http://schemas.microsoft.com/office/drawing/2014/main" id="{ABF360DE-55C3-4988-AC10-7FE3AC1863FB}"/>
              </a:ext>
            </a:extLst>
          </p:cNvPr>
          <p:cNvSpPr>
            <a:spLocks noGrp="1"/>
          </p:cNvSpPr>
          <p:nvPr>
            <p:ph idx="1"/>
          </p:nvPr>
        </p:nvSpPr>
        <p:spPr/>
        <p:txBody>
          <a:bodyPr/>
          <a:lstStyle/>
          <a:p>
            <a:r>
              <a:rPr lang="zh-TW" altLang="en-US" dirty="0"/>
              <a:t>若假設 </a:t>
            </a:r>
            <a:r>
              <a:rPr lang="en-US" altLang="zh-TW" i="1" dirty="0" err="1"/>
              <a:t>g</a:t>
            </a:r>
            <a:r>
              <a:rPr lang="en-US" altLang="zh-TW" i="1" baseline="-25000" dirty="0" err="1"/>
              <a:t>i</a:t>
            </a:r>
            <a:r>
              <a:rPr lang="en-US" altLang="zh-TW" i="1" dirty="0"/>
              <a:t> </a:t>
            </a:r>
            <a:r>
              <a:rPr lang="zh-TW" altLang="en-US" dirty="0"/>
              <a:t>相同，即物體在地表附近時，下式簡化為</a:t>
            </a:r>
            <a:br>
              <a:rPr lang="en-US" altLang="zh-TW" dirty="0"/>
            </a:br>
            <a:endParaRPr lang="en-US" altLang="zh-TW" dirty="0"/>
          </a:p>
          <a:p>
            <a:pPr>
              <a:buNone/>
            </a:pPr>
            <a:br>
              <a:rPr lang="en-US" altLang="zh-TW" dirty="0"/>
            </a:br>
            <a:r>
              <a:rPr lang="zh-TW" altLang="en-US" dirty="0"/>
              <a:t>即質心的位置。剛體的質心位置只和質點分布有關，而重心的位置卻會受各點 </a:t>
            </a:r>
            <a:r>
              <a:rPr lang="en-US" altLang="zh-TW" i="1" dirty="0"/>
              <a:t>g </a:t>
            </a:r>
            <a:r>
              <a:rPr lang="zh-TW" altLang="en-US" dirty="0"/>
              <a:t>值不同而影響。</a:t>
            </a:r>
          </a:p>
          <a:p>
            <a:endParaRPr lang="zh-TW" altLang="en-US" dirty="0"/>
          </a:p>
        </p:txBody>
      </p:sp>
      <p:sp>
        <p:nvSpPr>
          <p:cNvPr id="4" name="頁尾版面配置區 3">
            <a:extLst>
              <a:ext uri="{FF2B5EF4-FFF2-40B4-BE49-F238E27FC236}">
                <a16:creationId xmlns:a16="http://schemas.microsoft.com/office/drawing/2014/main" id="{B5688E4E-4A25-44C7-A1F5-7B23557ACDB7}"/>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E663155B-478D-48BB-B019-CDF16BF0970F}"/>
              </a:ext>
            </a:extLst>
          </p:cNvPr>
          <p:cNvSpPr>
            <a:spLocks noGrp="1"/>
          </p:cNvSpPr>
          <p:nvPr>
            <p:ph type="sldNum" sz="quarter" idx="12"/>
          </p:nvPr>
        </p:nvSpPr>
        <p:spPr/>
        <p:txBody>
          <a:bodyPr/>
          <a:lstStyle/>
          <a:p>
            <a:fld id="{FFF700D2-071F-440E-A3FF-180D34BA4EC8}" type="slidenum">
              <a:rPr lang="en-GB" smtClean="0"/>
              <a:t>43</a:t>
            </a:fld>
            <a:endParaRPr lang="en-GB"/>
          </a:p>
        </p:txBody>
      </p:sp>
      <p:pic>
        <p:nvPicPr>
          <p:cNvPr id="6" name="圖片 5">
            <a:extLst>
              <a:ext uri="{FF2B5EF4-FFF2-40B4-BE49-F238E27FC236}">
                <a16:creationId xmlns:a16="http://schemas.microsoft.com/office/drawing/2014/main" id="{4B5AF925-036B-4938-BD47-BA7E4776ADFB}"/>
              </a:ext>
            </a:extLst>
          </p:cNvPr>
          <p:cNvPicPr>
            <a:picLocks noChangeAspect="1"/>
          </p:cNvPicPr>
          <p:nvPr/>
        </p:nvPicPr>
        <p:blipFill>
          <a:blip r:embed="rId2"/>
          <a:stretch>
            <a:fillRect/>
          </a:stretch>
        </p:blipFill>
        <p:spPr>
          <a:xfrm>
            <a:off x="2771800" y="2348880"/>
            <a:ext cx="5600700" cy="713423"/>
          </a:xfrm>
          <a:prstGeom prst="rect">
            <a:avLst/>
          </a:prstGeom>
        </p:spPr>
      </p:pic>
    </p:spTree>
    <p:extLst>
      <p:ext uri="{BB962C8B-B14F-4D97-AF65-F5344CB8AC3E}">
        <p14:creationId xmlns:p14="http://schemas.microsoft.com/office/powerpoint/2010/main" val="1551451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060B60-6A92-4AE5-90E6-69871266E4C9}"/>
              </a:ext>
            </a:extLst>
          </p:cNvPr>
          <p:cNvSpPr>
            <a:spLocks noGrp="1"/>
          </p:cNvSpPr>
          <p:nvPr>
            <p:ph type="title"/>
          </p:nvPr>
        </p:nvSpPr>
        <p:spPr/>
        <p:txBody>
          <a:bodyPr/>
          <a:lstStyle/>
          <a:p>
            <a:r>
              <a:rPr lang="en-US" altLang="zh-TW" dirty="0"/>
              <a:t>12.6 </a:t>
            </a:r>
            <a:r>
              <a:rPr lang="zh-TW" altLang="en-US" dirty="0"/>
              <a:t>重心</a:t>
            </a:r>
          </a:p>
        </p:txBody>
      </p:sp>
      <p:pic>
        <p:nvPicPr>
          <p:cNvPr id="6" name="內容版面配置區 5">
            <a:extLst>
              <a:ext uri="{FF2B5EF4-FFF2-40B4-BE49-F238E27FC236}">
                <a16:creationId xmlns:a16="http://schemas.microsoft.com/office/drawing/2014/main" id="{A56F5772-6722-42FC-B390-A3CECCB5149C}"/>
              </a:ext>
            </a:extLst>
          </p:cNvPr>
          <p:cNvPicPr>
            <a:picLocks noGrp="1" noChangeAspect="1"/>
          </p:cNvPicPr>
          <p:nvPr>
            <p:ph idx="1"/>
          </p:nvPr>
        </p:nvPicPr>
        <p:blipFill>
          <a:blip r:embed="rId2"/>
          <a:stretch>
            <a:fillRect/>
          </a:stretch>
        </p:blipFill>
        <p:spPr>
          <a:xfrm>
            <a:off x="2359061" y="1637234"/>
            <a:ext cx="4173855" cy="4240530"/>
          </a:xfrm>
          <a:prstGeom prst="rect">
            <a:avLst/>
          </a:prstGeom>
        </p:spPr>
      </p:pic>
      <p:sp>
        <p:nvSpPr>
          <p:cNvPr id="4" name="頁尾版面配置區 3">
            <a:extLst>
              <a:ext uri="{FF2B5EF4-FFF2-40B4-BE49-F238E27FC236}">
                <a16:creationId xmlns:a16="http://schemas.microsoft.com/office/drawing/2014/main" id="{84CC71FA-113D-4BAD-9663-79BCEF09CE20}"/>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AB55FDBC-D320-4DAF-8E46-BD82DBEF9404}"/>
              </a:ext>
            </a:extLst>
          </p:cNvPr>
          <p:cNvSpPr>
            <a:spLocks noGrp="1"/>
          </p:cNvSpPr>
          <p:nvPr>
            <p:ph type="sldNum" sz="quarter" idx="12"/>
          </p:nvPr>
        </p:nvSpPr>
        <p:spPr/>
        <p:txBody>
          <a:bodyPr/>
          <a:lstStyle/>
          <a:p>
            <a:fld id="{FFF700D2-071F-440E-A3FF-180D34BA4EC8}" type="slidenum">
              <a:rPr lang="en-GB" smtClean="0"/>
              <a:t>44</a:t>
            </a:fld>
            <a:endParaRPr lang="en-GB"/>
          </a:p>
        </p:txBody>
      </p:sp>
    </p:spTree>
    <p:extLst>
      <p:ext uri="{BB962C8B-B14F-4D97-AF65-F5344CB8AC3E}">
        <p14:creationId xmlns:p14="http://schemas.microsoft.com/office/powerpoint/2010/main" val="3284290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994774-AEC8-4F88-9DB8-48421A42C379}"/>
              </a:ext>
            </a:extLst>
          </p:cNvPr>
          <p:cNvSpPr>
            <a:spLocks noGrp="1"/>
          </p:cNvSpPr>
          <p:nvPr>
            <p:ph type="title"/>
          </p:nvPr>
        </p:nvSpPr>
        <p:spPr/>
        <p:txBody>
          <a:bodyPr/>
          <a:lstStyle/>
          <a:p>
            <a:r>
              <a:rPr lang="en-US" altLang="zh-TW" dirty="0"/>
              <a:t>12.6 </a:t>
            </a:r>
            <a:r>
              <a:rPr lang="zh-TW" altLang="en-US" dirty="0"/>
              <a:t>重心</a:t>
            </a:r>
          </a:p>
        </p:txBody>
      </p:sp>
      <p:sp>
        <p:nvSpPr>
          <p:cNvPr id="3" name="內容版面配置區 2">
            <a:extLst>
              <a:ext uri="{FF2B5EF4-FFF2-40B4-BE49-F238E27FC236}">
                <a16:creationId xmlns:a16="http://schemas.microsoft.com/office/drawing/2014/main" id="{49DBCE0B-D7DE-4CB9-B4DB-7992C9F34767}"/>
              </a:ext>
            </a:extLst>
          </p:cNvPr>
          <p:cNvSpPr>
            <a:spLocks noGrp="1"/>
          </p:cNvSpPr>
          <p:nvPr>
            <p:ph idx="1"/>
          </p:nvPr>
        </p:nvSpPr>
        <p:spPr/>
        <p:txBody>
          <a:bodyPr/>
          <a:lstStyle/>
          <a:p>
            <a:pPr>
              <a:buFont typeface="Wingdings 3" pitchFamily="18" charset="2"/>
              <a:buNone/>
            </a:pPr>
            <a:r>
              <a:rPr lang="zh-TW" altLang="en-US" sz="3000" b="1" dirty="0">
                <a:solidFill>
                  <a:srgbClr val="0070C0"/>
                </a:solidFill>
              </a:rPr>
              <a:t>解題指引：靜力學</a:t>
            </a:r>
            <a:endParaRPr lang="en-US" altLang="zh-TW" sz="3000" b="1" dirty="0">
              <a:solidFill>
                <a:srgbClr val="0070C0"/>
              </a:solidFill>
            </a:endParaRPr>
          </a:p>
          <a:p>
            <a:pPr marL="514350" indent="-514350">
              <a:buFont typeface="+mj-lt"/>
              <a:buAutoNum type="arabicPeriod"/>
            </a:pPr>
            <a:r>
              <a:rPr lang="zh-TW" altLang="en-US" dirty="0"/>
              <a:t>選定要考慮靜力平衡的物體。找出它所受的所有外力。可經由假設沒有摩擦力時物體會如何運動。</a:t>
            </a:r>
          </a:p>
          <a:p>
            <a:pPr marL="514350" indent="-514350">
              <a:buFont typeface="+mj-lt"/>
              <a:buAutoNum type="arabicPeriod"/>
            </a:pPr>
            <a:r>
              <a:rPr lang="zh-TW" altLang="en-US" dirty="0"/>
              <a:t>選定一座標系，畫出包含各個力的力圖</a:t>
            </a:r>
            <a:r>
              <a:rPr lang="en-US" altLang="zh-TW" dirty="0"/>
              <a:t>(</a:t>
            </a:r>
            <a:r>
              <a:rPr lang="zh-TW" altLang="en-US" dirty="0"/>
              <a:t>不畫物體</a:t>
            </a:r>
            <a:r>
              <a:rPr lang="en-US" altLang="zh-TW" dirty="0"/>
              <a:t>)</a:t>
            </a:r>
            <a:r>
              <a:rPr lang="zh-TW" altLang="en-US" dirty="0"/>
              <a:t>。</a:t>
            </a:r>
          </a:p>
          <a:p>
            <a:pPr marL="514350" indent="-514350">
              <a:buFont typeface="+mj-lt"/>
              <a:buAutoNum type="arabicPeriod"/>
            </a:pPr>
            <a:r>
              <a:rPr lang="zh-TW" altLang="en-US" dirty="0"/>
              <a:t>找一方便的轉軸來算力矩，並用圓箭頭     來表示正號，注意若所施力通過所選的轉軸，則此力所造成的力矩為零。這可簡化未知數數目。</a:t>
            </a:r>
          </a:p>
          <a:p>
            <a:endParaRPr lang="zh-TW" altLang="en-US" dirty="0"/>
          </a:p>
        </p:txBody>
      </p:sp>
      <p:sp>
        <p:nvSpPr>
          <p:cNvPr id="4" name="頁尾版面配置區 3">
            <a:extLst>
              <a:ext uri="{FF2B5EF4-FFF2-40B4-BE49-F238E27FC236}">
                <a16:creationId xmlns:a16="http://schemas.microsoft.com/office/drawing/2014/main" id="{1CA74C57-8076-4D65-A0B3-67A6D815E300}"/>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184AAAA5-3C5B-45DB-907B-EBCC4D9773EC}"/>
              </a:ext>
            </a:extLst>
          </p:cNvPr>
          <p:cNvSpPr>
            <a:spLocks noGrp="1"/>
          </p:cNvSpPr>
          <p:nvPr>
            <p:ph type="sldNum" sz="quarter" idx="12"/>
          </p:nvPr>
        </p:nvSpPr>
        <p:spPr/>
        <p:txBody>
          <a:bodyPr/>
          <a:lstStyle/>
          <a:p>
            <a:fld id="{FFF700D2-071F-440E-A3FF-180D34BA4EC8}" type="slidenum">
              <a:rPr lang="en-GB" smtClean="0"/>
              <a:t>45</a:t>
            </a:fld>
            <a:endParaRPr lang="en-GB"/>
          </a:p>
        </p:txBody>
      </p:sp>
      <p:pic>
        <p:nvPicPr>
          <p:cNvPr id="6" name="圖片 5">
            <a:extLst>
              <a:ext uri="{FF2B5EF4-FFF2-40B4-BE49-F238E27FC236}">
                <a16:creationId xmlns:a16="http://schemas.microsoft.com/office/drawing/2014/main" id="{822AEB07-9F3E-4633-B420-601552BDB86A}"/>
              </a:ext>
            </a:extLst>
          </p:cNvPr>
          <p:cNvPicPr>
            <a:picLocks noChangeAspect="1"/>
          </p:cNvPicPr>
          <p:nvPr/>
        </p:nvPicPr>
        <p:blipFill>
          <a:blip r:embed="rId2">
            <a:clrChange>
              <a:clrFrom>
                <a:srgbClr val="E6E7E7"/>
              </a:clrFrom>
              <a:clrTo>
                <a:srgbClr val="E6E7E7">
                  <a:alpha val="0"/>
                </a:srgbClr>
              </a:clrTo>
            </a:clrChange>
          </a:blip>
          <a:stretch>
            <a:fillRect/>
          </a:stretch>
        </p:blipFill>
        <p:spPr>
          <a:xfrm>
            <a:off x="7164288" y="4077072"/>
            <a:ext cx="388620" cy="434340"/>
          </a:xfrm>
          <a:prstGeom prst="rect">
            <a:avLst/>
          </a:prstGeom>
        </p:spPr>
      </p:pic>
    </p:spTree>
    <p:extLst>
      <p:ext uri="{BB962C8B-B14F-4D97-AF65-F5344CB8AC3E}">
        <p14:creationId xmlns:p14="http://schemas.microsoft.com/office/powerpoint/2010/main" val="3245239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8216AF-DF6B-4108-9421-81CD99D798B4}"/>
              </a:ext>
            </a:extLst>
          </p:cNvPr>
          <p:cNvSpPr>
            <a:spLocks noGrp="1"/>
          </p:cNvSpPr>
          <p:nvPr>
            <p:ph type="title"/>
          </p:nvPr>
        </p:nvSpPr>
        <p:spPr/>
        <p:txBody>
          <a:bodyPr/>
          <a:lstStyle/>
          <a:p>
            <a:r>
              <a:rPr lang="en-US" altLang="zh-TW" dirty="0"/>
              <a:t>12.6 </a:t>
            </a:r>
            <a:r>
              <a:rPr lang="zh-TW" altLang="en-US" dirty="0"/>
              <a:t>重心</a:t>
            </a:r>
          </a:p>
        </p:txBody>
      </p:sp>
      <p:sp>
        <p:nvSpPr>
          <p:cNvPr id="3" name="內容版面配置區 2">
            <a:extLst>
              <a:ext uri="{FF2B5EF4-FFF2-40B4-BE49-F238E27FC236}">
                <a16:creationId xmlns:a16="http://schemas.microsoft.com/office/drawing/2014/main" id="{63DCF473-F3C9-4669-ACB9-31845764101A}"/>
              </a:ext>
            </a:extLst>
          </p:cNvPr>
          <p:cNvSpPr>
            <a:spLocks noGrp="1"/>
          </p:cNvSpPr>
          <p:nvPr>
            <p:ph idx="1"/>
          </p:nvPr>
        </p:nvSpPr>
        <p:spPr/>
        <p:txBody>
          <a:bodyPr/>
          <a:lstStyle/>
          <a:p>
            <a:pPr marL="514350" indent="-514350">
              <a:buFont typeface="+mj-lt"/>
              <a:buAutoNum type="arabicPeriod" startAt="4"/>
            </a:pPr>
            <a:r>
              <a:rPr lang="zh-TW" altLang="en-US" dirty="0"/>
              <a:t>寫下平衡條件：</a:t>
            </a:r>
            <a:br>
              <a:rPr lang="en-US" altLang="zh-TW" dirty="0"/>
            </a:br>
            <a:br>
              <a:rPr lang="en-US" altLang="zh-TW" dirty="0"/>
            </a:br>
            <a:br>
              <a:rPr lang="en-US" altLang="zh-TW" dirty="0"/>
            </a:br>
            <a:br>
              <a:rPr lang="en-US" altLang="zh-TW" dirty="0"/>
            </a:br>
            <a:r>
              <a:rPr lang="zh-TW" altLang="en-US" dirty="0"/>
              <a:t>對不同轉軸可使用 </a:t>
            </a:r>
            <a:r>
              <a:rPr lang="en-US" altLang="zh-TW" dirty="0" err="1"/>
              <a:t>Σ</a:t>
            </a:r>
            <a:r>
              <a:rPr lang="en-US" altLang="zh-TW" i="1" dirty="0" err="1"/>
              <a:t>τ</a:t>
            </a:r>
            <a:r>
              <a:rPr lang="en-US" altLang="zh-TW" dirty="0"/>
              <a:t> = 0 </a:t>
            </a:r>
            <a:r>
              <a:rPr lang="zh-TW" altLang="en-US" dirty="0"/>
              <a:t>不只一次。未知數數目必須和線性獨立的方程式一樣多。</a:t>
            </a:r>
          </a:p>
          <a:p>
            <a:endParaRPr lang="zh-TW" altLang="en-US" dirty="0"/>
          </a:p>
        </p:txBody>
      </p:sp>
      <p:sp>
        <p:nvSpPr>
          <p:cNvPr id="4" name="頁尾版面配置區 3">
            <a:extLst>
              <a:ext uri="{FF2B5EF4-FFF2-40B4-BE49-F238E27FC236}">
                <a16:creationId xmlns:a16="http://schemas.microsoft.com/office/drawing/2014/main" id="{27D37AC3-B706-4867-A7EE-9F001024FBD8}"/>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3C813F88-1280-44F3-938C-B61626A1701F}"/>
              </a:ext>
            </a:extLst>
          </p:cNvPr>
          <p:cNvSpPr>
            <a:spLocks noGrp="1"/>
          </p:cNvSpPr>
          <p:nvPr>
            <p:ph type="sldNum" sz="quarter" idx="12"/>
          </p:nvPr>
        </p:nvSpPr>
        <p:spPr/>
        <p:txBody>
          <a:bodyPr/>
          <a:lstStyle/>
          <a:p>
            <a:fld id="{FFF700D2-071F-440E-A3FF-180D34BA4EC8}" type="slidenum">
              <a:rPr lang="en-GB" smtClean="0"/>
              <a:t>46</a:t>
            </a:fld>
            <a:endParaRPr lang="en-GB"/>
          </a:p>
        </p:txBody>
      </p:sp>
      <p:pic>
        <p:nvPicPr>
          <p:cNvPr id="6" name="圖片 5">
            <a:extLst>
              <a:ext uri="{FF2B5EF4-FFF2-40B4-BE49-F238E27FC236}">
                <a16:creationId xmlns:a16="http://schemas.microsoft.com/office/drawing/2014/main" id="{ED3C2098-C345-4E51-9EE0-50439A96545A}"/>
              </a:ext>
            </a:extLst>
          </p:cNvPr>
          <p:cNvPicPr>
            <a:picLocks noChangeAspect="1"/>
          </p:cNvPicPr>
          <p:nvPr/>
        </p:nvPicPr>
        <p:blipFill>
          <a:blip r:embed="rId2">
            <a:clrChange>
              <a:clrFrom>
                <a:srgbClr val="E6E7E7"/>
              </a:clrFrom>
              <a:clrTo>
                <a:srgbClr val="E6E7E7">
                  <a:alpha val="0"/>
                </a:srgbClr>
              </a:clrTo>
            </a:clrChange>
          </a:blip>
          <a:stretch>
            <a:fillRect/>
          </a:stretch>
        </p:blipFill>
        <p:spPr>
          <a:xfrm>
            <a:off x="2101691" y="2276872"/>
            <a:ext cx="4940618" cy="433388"/>
          </a:xfrm>
          <a:prstGeom prst="rect">
            <a:avLst/>
          </a:prstGeom>
        </p:spPr>
      </p:pic>
    </p:spTree>
    <p:extLst>
      <p:ext uri="{BB962C8B-B14F-4D97-AF65-F5344CB8AC3E}">
        <p14:creationId xmlns:p14="http://schemas.microsoft.com/office/powerpoint/2010/main" val="3894177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2DBCBA1-FCE1-4A14-8C82-B69D8B377D1D}"/>
              </a:ext>
            </a:extLst>
          </p:cNvPr>
          <p:cNvSpPr>
            <a:spLocks noGrp="1"/>
          </p:cNvSpPr>
          <p:nvPr>
            <p:ph type="title"/>
          </p:nvPr>
        </p:nvSpPr>
        <p:spPr/>
        <p:txBody>
          <a:bodyPr/>
          <a:lstStyle/>
          <a:p>
            <a:r>
              <a:rPr lang="zh-TW" altLang="en-US" dirty="0"/>
              <a:t>例題 </a:t>
            </a:r>
            <a:r>
              <a:rPr lang="en-US" altLang="zh-TW" dirty="0"/>
              <a:t>12.7</a:t>
            </a:r>
            <a:endParaRPr lang="zh-TW" altLang="en-US" dirty="0"/>
          </a:p>
        </p:txBody>
      </p:sp>
      <p:sp>
        <p:nvSpPr>
          <p:cNvPr id="7" name="文字版面配置區 6">
            <a:extLst>
              <a:ext uri="{FF2B5EF4-FFF2-40B4-BE49-F238E27FC236}">
                <a16:creationId xmlns:a16="http://schemas.microsoft.com/office/drawing/2014/main" id="{F623819A-6E0F-4E7A-8A41-A80E5D5F2A29}"/>
              </a:ext>
            </a:extLst>
          </p:cNvPr>
          <p:cNvSpPr>
            <a:spLocks noGrp="1"/>
          </p:cNvSpPr>
          <p:nvPr>
            <p:ph type="body" idx="1"/>
          </p:nvPr>
        </p:nvSpPr>
        <p:spPr/>
        <p:txBody>
          <a:bodyPr/>
          <a:lstStyle/>
          <a:p>
            <a:r>
              <a:rPr lang="zh-TW" altLang="en-US" dirty="0"/>
              <a:t>一均勻板質量 </a:t>
            </a:r>
            <a:r>
              <a:rPr lang="en-US" altLang="zh-TW" dirty="0"/>
              <a:t>5 kg </a:t>
            </a:r>
            <a:r>
              <a:rPr lang="zh-TW" altLang="en-US" dirty="0"/>
              <a:t>長 </a:t>
            </a:r>
            <a:r>
              <a:rPr lang="en-US" altLang="zh-TW" dirty="0"/>
              <a:t>3.6 m</a:t>
            </a:r>
            <a:r>
              <a:rPr lang="zh-TW" altLang="en-US" dirty="0"/>
              <a:t>，兩端由鉛直繩吊起，如圖 </a:t>
            </a:r>
            <a:r>
              <a:rPr lang="en-US" altLang="zh-TW" dirty="0"/>
              <a:t>12.17 </a:t>
            </a:r>
            <a:r>
              <a:rPr lang="zh-TW" altLang="en-US" dirty="0"/>
              <a:t>所示。一 </a:t>
            </a:r>
            <a:r>
              <a:rPr lang="en-US" altLang="zh-TW" dirty="0"/>
              <a:t>60 kg </a:t>
            </a:r>
            <a:r>
              <a:rPr lang="zh-TW" altLang="en-US" dirty="0"/>
              <a:t>油漆匠在板中心左方 </a:t>
            </a:r>
            <a:r>
              <a:rPr lang="en-US" altLang="zh-TW" dirty="0"/>
              <a:t>0.5 m </a:t>
            </a:r>
            <a:r>
              <a:rPr lang="zh-TW" altLang="en-US" dirty="0"/>
              <a:t>而一 </a:t>
            </a:r>
            <a:r>
              <a:rPr lang="en-US" altLang="zh-TW" dirty="0"/>
              <a:t>8 kg </a:t>
            </a:r>
            <a:r>
              <a:rPr lang="zh-TW" altLang="en-US" dirty="0"/>
              <a:t>桶在中心右方 </a:t>
            </a:r>
            <a:r>
              <a:rPr lang="en-US" altLang="zh-TW" dirty="0"/>
              <a:t>1 m</a:t>
            </a:r>
            <a:r>
              <a:rPr lang="zh-TW" altLang="en-US" dirty="0"/>
              <a:t>，求繩的張力 </a:t>
            </a:r>
            <a:r>
              <a:rPr lang="en-US" altLang="zh-TW" i="1" dirty="0" err="1"/>
              <a:t>T</a:t>
            </a:r>
            <a:r>
              <a:rPr lang="en-US" altLang="zh-TW" baseline="-25000" dirty="0" err="1"/>
              <a:t>1</a:t>
            </a:r>
            <a:r>
              <a:rPr lang="en-US" altLang="zh-TW" dirty="0"/>
              <a:t> </a:t>
            </a:r>
            <a:r>
              <a:rPr lang="zh-TW" altLang="en-US" dirty="0"/>
              <a:t>及 </a:t>
            </a:r>
            <a:r>
              <a:rPr lang="en-US" altLang="zh-TW" i="1" dirty="0" err="1"/>
              <a:t>T</a:t>
            </a:r>
            <a:r>
              <a:rPr lang="en-US" altLang="zh-TW" baseline="-25000" dirty="0" err="1"/>
              <a:t>2</a:t>
            </a:r>
            <a:r>
              <a:rPr lang="en-US" altLang="zh-TW" dirty="0"/>
              <a:t> </a:t>
            </a:r>
            <a:r>
              <a:rPr lang="zh-TW" altLang="en-US" dirty="0"/>
              <a:t>各為何？</a:t>
            </a:r>
          </a:p>
          <a:p>
            <a:endParaRPr lang="zh-TW" altLang="en-US" dirty="0"/>
          </a:p>
        </p:txBody>
      </p:sp>
      <p:sp>
        <p:nvSpPr>
          <p:cNvPr id="4" name="頁尾版面配置區 3">
            <a:extLst>
              <a:ext uri="{FF2B5EF4-FFF2-40B4-BE49-F238E27FC236}">
                <a16:creationId xmlns:a16="http://schemas.microsoft.com/office/drawing/2014/main" id="{2C9F1ED7-A659-45F2-A9B5-DB7410DD3D5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77942541-A5ED-4312-B8F1-802A29EC0056}"/>
              </a:ext>
            </a:extLst>
          </p:cNvPr>
          <p:cNvSpPr>
            <a:spLocks noGrp="1"/>
          </p:cNvSpPr>
          <p:nvPr>
            <p:ph type="sldNum" sz="quarter" idx="12"/>
          </p:nvPr>
        </p:nvSpPr>
        <p:spPr/>
        <p:txBody>
          <a:bodyPr/>
          <a:lstStyle/>
          <a:p>
            <a:fld id="{FFF700D2-071F-440E-A3FF-180D34BA4EC8}" type="slidenum">
              <a:rPr lang="en-GB" smtClean="0"/>
              <a:t>47</a:t>
            </a:fld>
            <a:endParaRPr lang="en-GB"/>
          </a:p>
        </p:txBody>
      </p:sp>
      <p:pic>
        <p:nvPicPr>
          <p:cNvPr id="8" name="圖片 7">
            <a:extLst>
              <a:ext uri="{FF2B5EF4-FFF2-40B4-BE49-F238E27FC236}">
                <a16:creationId xmlns:a16="http://schemas.microsoft.com/office/drawing/2014/main" id="{5EBD0CB9-185E-4CD9-BFD2-ECD0FC4FE2BF}"/>
              </a:ext>
            </a:extLst>
          </p:cNvPr>
          <p:cNvPicPr>
            <a:picLocks noChangeAspect="1"/>
          </p:cNvPicPr>
          <p:nvPr/>
        </p:nvPicPr>
        <p:blipFill>
          <a:blip r:embed="rId2"/>
          <a:stretch>
            <a:fillRect/>
          </a:stretch>
        </p:blipFill>
        <p:spPr>
          <a:xfrm>
            <a:off x="5292080" y="3909243"/>
            <a:ext cx="3531870" cy="2771775"/>
          </a:xfrm>
          <a:prstGeom prst="rect">
            <a:avLst/>
          </a:prstGeom>
        </p:spPr>
      </p:pic>
      <p:sp>
        <p:nvSpPr>
          <p:cNvPr id="9" name="箭號: 有線條的向右箭號 8">
            <a:hlinkClick r:id="rId3" action="ppaction://hlinkfile"/>
            <a:extLst>
              <a:ext uri="{FF2B5EF4-FFF2-40B4-BE49-F238E27FC236}">
                <a16:creationId xmlns:a16="http://schemas.microsoft.com/office/drawing/2014/main" id="{FBA2D41B-5985-4926-812D-64BB043DEBFF}"/>
              </a:ext>
            </a:extLst>
          </p:cNvPr>
          <p:cNvSpPr/>
          <p:nvPr/>
        </p:nvSpPr>
        <p:spPr>
          <a:xfrm>
            <a:off x="827584" y="4365104"/>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82816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FFE9EA-7755-4556-8E17-01FB65B1F63C}"/>
              </a:ext>
            </a:extLst>
          </p:cNvPr>
          <p:cNvSpPr>
            <a:spLocks noGrp="1"/>
          </p:cNvSpPr>
          <p:nvPr>
            <p:ph type="title"/>
          </p:nvPr>
        </p:nvSpPr>
        <p:spPr/>
        <p:txBody>
          <a:bodyPr/>
          <a:lstStyle/>
          <a:p>
            <a:r>
              <a:rPr lang="zh-TW" altLang="en-US" dirty="0"/>
              <a:t>例題 </a:t>
            </a:r>
            <a:r>
              <a:rPr lang="en-US" altLang="zh-TW" dirty="0"/>
              <a:t>12.8</a:t>
            </a:r>
            <a:endParaRPr lang="zh-TW" altLang="en-US" dirty="0"/>
          </a:p>
        </p:txBody>
      </p:sp>
      <p:sp>
        <p:nvSpPr>
          <p:cNvPr id="3" name="文字版面配置區 2">
            <a:extLst>
              <a:ext uri="{FF2B5EF4-FFF2-40B4-BE49-F238E27FC236}">
                <a16:creationId xmlns:a16="http://schemas.microsoft.com/office/drawing/2014/main" id="{B99ED7A6-3A71-4643-B9E6-4214DD744F85}"/>
              </a:ext>
            </a:extLst>
          </p:cNvPr>
          <p:cNvSpPr>
            <a:spLocks noGrp="1"/>
          </p:cNvSpPr>
          <p:nvPr>
            <p:ph type="body" idx="1"/>
          </p:nvPr>
        </p:nvSpPr>
        <p:spPr>
          <a:xfrm>
            <a:off x="722313" y="2492896"/>
            <a:ext cx="5468312" cy="3744416"/>
          </a:xfrm>
        </p:spPr>
        <p:txBody>
          <a:bodyPr/>
          <a:lstStyle/>
          <a:p>
            <a:r>
              <a:rPr lang="zh-TW" altLang="en-US" dirty="0"/>
              <a:t>圖 </a:t>
            </a:r>
            <a:r>
              <a:rPr lang="en-US" altLang="zh-TW" dirty="0"/>
              <a:t>12.18 </a:t>
            </a:r>
            <a:r>
              <a:rPr lang="zh-TW" altLang="en-US" dirty="0"/>
              <a:t>中為一手臂與二頭肌。肌肉接在距作為支點的關節 </a:t>
            </a:r>
            <a:r>
              <a:rPr lang="en-US" altLang="zh-TW" dirty="0"/>
              <a:t>4 cm </a:t>
            </a:r>
            <a:r>
              <a:rPr lang="zh-TW" altLang="en-US" dirty="0"/>
              <a:t>處，若手握 </a:t>
            </a:r>
            <a:r>
              <a:rPr lang="en-US" altLang="zh-TW" dirty="0"/>
              <a:t>50 N </a:t>
            </a:r>
            <a:r>
              <a:rPr lang="zh-TW" altLang="en-US" dirty="0"/>
              <a:t>的重物，則肌肉的張力多少？假設前臂為水平的均勻棒，重 </a:t>
            </a:r>
            <a:r>
              <a:rPr lang="en-US" altLang="zh-TW" dirty="0"/>
              <a:t>15 N </a:t>
            </a:r>
            <a:r>
              <a:rPr lang="zh-TW" altLang="en-US" dirty="0"/>
              <a:t>長 </a:t>
            </a:r>
            <a:r>
              <a:rPr lang="en-US" altLang="zh-TW" i="1" dirty="0"/>
              <a:t>L</a:t>
            </a:r>
            <a:r>
              <a:rPr lang="en-US" altLang="zh-TW" dirty="0"/>
              <a:t> = 30 cm</a:t>
            </a:r>
            <a:r>
              <a:rPr lang="zh-TW" altLang="en-US" dirty="0"/>
              <a:t>。肌肉施力方向與垂直夾</a:t>
            </a:r>
            <a:r>
              <a:rPr lang="en-US" altLang="zh-TW" dirty="0"/>
              <a:t>10° </a:t>
            </a:r>
            <a:r>
              <a:rPr lang="zh-TW" altLang="en-US" dirty="0"/>
              <a:t>角。</a:t>
            </a:r>
          </a:p>
          <a:p>
            <a:endParaRPr lang="zh-TW" altLang="en-US" dirty="0"/>
          </a:p>
        </p:txBody>
      </p:sp>
      <p:sp>
        <p:nvSpPr>
          <p:cNvPr id="4" name="頁尾版面配置區 3">
            <a:extLst>
              <a:ext uri="{FF2B5EF4-FFF2-40B4-BE49-F238E27FC236}">
                <a16:creationId xmlns:a16="http://schemas.microsoft.com/office/drawing/2014/main" id="{12B33CB4-EF7A-4C9E-B976-20C05D6C436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508E761C-DF94-427C-A896-51A657B057C0}"/>
              </a:ext>
            </a:extLst>
          </p:cNvPr>
          <p:cNvSpPr>
            <a:spLocks noGrp="1"/>
          </p:cNvSpPr>
          <p:nvPr>
            <p:ph type="sldNum" sz="quarter" idx="12"/>
          </p:nvPr>
        </p:nvSpPr>
        <p:spPr/>
        <p:txBody>
          <a:bodyPr/>
          <a:lstStyle/>
          <a:p>
            <a:fld id="{FFF700D2-071F-440E-A3FF-180D34BA4EC8}" type="slidenum">
              <a:rPr lang="en-GB" smtClean="0"/>
              <a:t>48</a:t>
            </a:fld>
            <a:endParaRPr lang="en-GB"/>
          </a:p>
        </p:txBody>
      </p:sp>
      <p:pic>
        <p:nvPicPr>
          <p:cNvPr id="6" name="圖片 5">
            <a:extLst>
              <a:ext uri="{FF2B5EF4-FFF2-40B4-BE49-F238E27FC236}">
                <a16:creationId xmlns:a16="http://schemas.microsoft.com/office/drawing/2014/main" id="{2810B2FC-4FBD-4F26-B900-E49E256AB78F}"/>
              </a:ext>
            </a:extLst>
          </p:cNvPr>
          <p:cNvPicPr>
            <a:picLocks noChangeAspect="1"/>
          </p:cNvPicPr>
          <p:nvPr/>
        </p:nvPicPr>
        <p:blipFill>
          <a:blip r:embed="rId2"/>
          <a:stretch>
            <a:fillRect/>
          </a:stretch>
        </p:blipFill>
        <p:spPr>
          <a:xfrm>
            <a:off x="6190625" y="2248881"/>
            <a:ext cx="2858749" cy="4149080"/>
          </a:xfrm>
          <a:prstGeom prst="rect">
            <a:avLst/>
          </a:prstGeom>
        </p:spPr>
      </p:pic>
      <p:sp>
        <p:nvSpPr>
          <p:cNvPr id="7" name="箭號: 有線條的向右箭號 6">
            <a:hlinkClick r:id="rId3" action="ppaction://hlinkfile"/>
            <a:extLst>
              <a:ext uri="{FF2B5EF4-FFF2-40B4-BE49-F238E27FC236}">
                <a16:creationId xmlns:a16="http://schemas.microsoft.com/office/drawing/2014/main" id="{11B5D264-75F2-4763-AA18-3415CDE08FD6}"/>
              </a:ext>
            </a:extLst>
          </p:cNvPr>
          <p:cNvSpPr/>
          <p:nvPr/>
        </p:nvSpPr>
        <p:spPr>
          <a:xfrm>
            <a:off x="827584" y="5229200"/>
            <a:ext cx="792088" cy="648072"/>
          </a:xfrm>
          <a:prstGeom prst="stripedRightArrow">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a:solidFill>
                  <a:schemeClr val="bg1"/>
                </a:solidFill>
              </a:rPr>
              <a:t>解</a:t>
            </a:r>
            <a:endParaRPr lang="zh-TW" altLang="en-US" dirty="0"/>
          </a:p>
        </p:txBody>
      </p:sp>
    </p:spTree>
    <p:extLst>
      <p:ext uri="{BB962C8B-B14F-4D97-AF65-F5344CB8AC3E}">
        <p14:creationId xmlns:p14="http://schemas.microsoft.com/office/powerpoint/2010/main" val="180389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85B5F-BFB6-4B39-A025-B22A5950CA53}"/>
              </a:ext>
            </a:extLst>
          </p:cNvPr>
          <p:cNvSpPr>
            <a:spLocks noGrp="1"/>
          </p:cNvSpPr>
          <p:nvPr>
            <p:ph type="title"/>
          </p:nvPr>
        </p:nvSpPr>
        <p:spPr/>
        <p:txBody>
          <a:bodyPr/>
          <a:lstStyle/>
          <a:p>
            <a:r>
              <a:rPr lang="zh-TW" altLang="en-US" dirty="0"/>
              <a:t>本章內容</a:t>
            </a:r>
          </a:p>
        </p:txBody>
      </p:sp>
      <p:sp>
        <p:nvSpPr>
          <p:cNvPr id="3" name="內容版面配置區 2">
            <a:extLst>
              <a:ext uri="{FF2B5EF4-FFF2-40B4-BE49-F238E27FC236}">
                <a16:creationId xmlns:a16="http://schemas.microsoft.com/office/drawing/2014/main" id="{D5647A67-F27B-499E-B43C-208683FC0BBC}"/>
              </a:ext>
            </a:extLst>
          </p:cNvPr>
          <p:cNvSpPr>
            <a:spLocks noGrp="1"/>
          </p:cNvSpPr>
          <p:nvPr>
            <p:ph idx="1"/>
          </p:nvPr>
        </p:nvSpPr>
        <p:spPr/>
        <p:txBody>
          <a:bodyPr/>
          <a:lstStyle/>
          <a:p>
            <a:pPr marL="0" indent="0">
              <a:buNone/>
            </a:pPr>
            <a:r>
              <a:rPr lang="en-US" altLang="zh-TW" b="1" dirty="0"/>
              <a:t>12.1</a:t>
            </a:r>
            <a:r>
              <a:rPr lang="zh-TW" altLang="en-US" b="1" dirty="0"/>
              <a:t>　力矩向量　</a:t>
            </a:r>
            <a:endParaRPr lang="en-US" altLang="zh-TW" b="1" dirty="0"/>
          </a:p>
          <a:p>
            <a:pPr marL="0" indent="0">
              <a:buNone/>
            </a:pPr>
            <a:r>
              <a:rPr lang="en-US" altLang="zh-TW" b="1" dirty="0"/>
              <a:t>12.2</a:t>
            </a:r>
            <a:r>
              <a:rPr lang="zh-TW" altLang="en-US" b="1" dirty="0"/>
              <a:t>　角動量　</a:t>
            </a:r>
            <a:endParaRPr lang="en-US" altLang="zh-TW" b="1" dirty="0"/>
          </a:p>
          <a:p>
            <a:pPr marL="0" indent="0">
              <a:buNone/>
            </a:pPr>
            <a:r>
              <a:rPr lang="en-US" altLang="zh-TW" b="1" dirty="0"/>
              <a:t>12.3</a:t>
            </a:r>
            <a:r>
              <a:rPr lang="zh-TW" altLang="en-US" b="1" dirty="0"/>
              <a:t>　轉動動力學　</a:t>
            </a:r>
            <a:endParaRPr lang="en-US" altLang="zh-TW" b="1" dirty="0"/>
          </a:p>
          <a:p>
            <a:pPr marL="0" indent="0">
              <a:buNone/>
            </a:pPr>
            <a:r>
              <a:rPr lang="en-US" altLang="zh-TW" b="1" dirty="0"/>
              <a:t>12.4</a:t>
            </a:r>
            <a:r>
              <a:rPr lang="zh-TW" altLang="en-US" b="1" dirty="0"/>
              <a:t>　角動量守恆　</a:t>
            </a:r>
            <a:endParaRPr lang="en-US" altLang="zh-TW" b="1" dirty="0"/>
          </a:p>
          <a:p>
            <a:pPr marL="0" indent="0">
              <a:buNone/>
            </a:pPr>
            <a:r>
              <a:rPr lang="en-US" altLang="zh-TW" b="1" dirty="0"/>
              <a:t>12.5</a:t>
            </a:r>
            <a:r>
              <a:rPr lang="zh-TW" altLang="en-US" b="1" dirty="0"/>
              <a:t>　靜力平衡的條件　</a:t>
            </a:r>
            <a:endParaRPr lang="en-US" altLang="zh-TW" b="1" dirty="0"/>
          </a:p>
          <a:p>
            <a:pPr marL="0" indent="0">
              <a:buNone/>
            </a:pPr>
            <a:r>
              <a:rPr lang="en-US" altLang="zh-TW" b="1" dirty="0"/>
              <a:t>12.6</a:t>
            </a:r>
            <a:r>
              <a:rPr lang="zh-TW" altLang="en-US" b="1" dirty="0"/>
              <a:t>　重心　</a:t>
            </a:r>
          </a:p>
          <a:p>
            <a:pPr marL="0" indent="0">
              <a:buNone/>
            </a:pPr>
            <a:endParaRPr lang="zh-TW" altLang="en-US" b="1" dirty="0"/>
          </a:p>
        </p:txBody>
      </p:sp>
      <p:sp>
        <p:nvSpPr>
          <p:cNvPr id="4" name="頁尾版面配置區 3">
            <a:extLst>
              <a:ext uri="{FF2B5EF4-FFF2-40B4-BE49-F238E27FC236}">
                <a16:creationId xmlns:a16="http://schemas.microsoft.com/office/drawing/2014/main" id="{C7DA2F41-290E-46E3-A601-0F92B9A2F069}"/>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A9B27167-3671-4968-AAB2-B6086A13AF0A}"/>
              </a:ext>
            </a:extLst>
          </p:cNvPr>
          <p:cNvSpPr>
            <a:spLocks noGrp="1"/>
          </p:cNvSpPr>
          <p:nvPr>
            <p:ph type="sldNum" sz="quarter" idx="12"/>
          </p:nvPr>
        </p:nvSpPr>
        <p:spPr/>
        <p:txBody>
          <a:bodyPr/>
          <a:lstStyle/>
          <a:p>
            <a:fld id="{FFF700D2-071F-440E-A3FF-180D34BA4EC8}" type="slidenum">
              <a:rPr lang="en-GB" smtClean="0"/>
              <a:t>5</a:t>
            </a:fld>
            <a:endParaRPr lang="en-GB"/>
          </a:p>
        </p:txBody>
      </p:sp>
    </p:spTree>
    <p:extLst>
      <p:ext uri="{BB962C8B-B14F-4D97-AF65-F5344CB8AC3E}">
        <p14:creationId xmlns:p14="http://schemas.microsoft.com/office/powerpoint/2010/main" val="30116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3002A2-3418-4FFF-9B82-56B257554C37}"/>
              </a:ext>
            </a:extLst>
          </p:cNvPr>
          <p:cNvSpPr>
            <a:spLocks noGrp="1"/>
          </p:cNvSpPr>
          <p:nvPr>
            <p:ph type="title"/>
          </p:nvPr>
        </p:nvSpPr>
        <p:spPr/>
        <p:txBody>
          <a:bodyPr/>
          <a:lstStyle/>
          <a:p>
            <a:r>
              <a:rPr lang="en-US" altLang="zh-TW" dirty="0"/>
              <a:t>12.1 </a:t>
            </a:r>
            <a:r>
              <a:rPr lang="zh-TW" altLang="en-US" dirty="0"/>
              <a:t>力矩向量</a:t>
            </a:r>
          </a:p>
        </p:txBody>
      </p:sp>
      <p:sp>
        <p:nvSpPr>
          <p:cNvPr id="3" name="內容版面配置區 2">
            <a:extLst>
              <a:ext uri="{FF2B5EF4-FFF2-40B4-BE49-F238E27FC236}">
                <a16:creationId xmlns:a16="http://schemas.microsoft.com/office/drawing/2014/main" id="{B50944F2-89C8-4720-9550-2FCCDEA73450}"/>
              </a:ext>
            </a:extLst>
          </p:cNvPr>
          <p:cNvSpPr>
            <a:spLocks noGrp="1"/>
          </p:cNvSpPr>
          <p:nvPr>
            <p:ph idx="1"/>
          </p:nvPr>
        </p:nvSpPr>
        <p:spPr/>
        <p:txBody>
          <a:bodyPr/>
          <a:lstStyle/>
          <a:p>
            <a:r>
              <a:rPr lang="zh-TW" altLang="en-US" dirty="0"/>
              <a:t>實際上，力矩是一個向量，所以它的方向可以用座標系來說明。我們回想向量積</a:t>
            </a:r>
            <a:r>
              <a:rPr lang="en-US" altLang="zh-TW" dirty="0"/>
              <a:t>(2.5 </a:t>
            </a:r>
            <a:r>
              <a:rPr lang="zh-TW" altLang="en-US" dirty="0"/>
              <a:t>節</a:t>
            </a:r>
            <a:r>
              <a:rPr lang="en-US" altLang="zh-TW" dirty="0"/>
              <a:t>)</a:t>
            </a:r>
            <a:r>
              <a:rPr lang="zh-TW" altLang="en-US" dirty="0"/>
              <a:t>的定義。</a:t>
            </a:r>
            <a:br>
              <a:rPr lang="en-US" altLang="zh-TW" b="1" dirty="0"/>
            </a:br>
            <a:r>
              <a:rPr lang="zh-TW" altLang="en-US" b="1" dirty="0"/>
              <a:t>                                </a:t>
            </a:r>
            <a:r>
              <a:rPr lang="zh-TW" altLang="en-US" dirty="0"/>
              <a:t>，這和力矩 </a:t>
            </a:r>
            <a:r>
              <a:rPr lang="en-US" altLang="zh-TW" i="1" dirty="0"/>
              <a:t>τ</a:t>
            </a:r>
            <a:r>
              <a:rPr lang="en-US" altLang="zh-TW" b="1" i="1" dirty="0"/>
              <a:t> </a:t>
            </a:r>
            <a:r>
              <a:rPr lang="zh-TW" altLang="en-US" dirty="0"/>
              <a:t>大小的型式相同，力矩的向量定義如下：</a:t>
            </a:r>
            <a:br>
              <a:rPr lang="en-US" altLang="zh-TW" dirty="0"/>
            </a:br>
            <a:endParaRPr lang="en-US" altLang="zh-TW" dirty="0"/>
          </a:p>
          <a:p>
            <a:pPr>
              <a:buFont typeface="Wingdings 3" pitchFamily="18" charset="2"/>
              <a:buNone/>
            </a:pPr>
            <a:br>
              <a:rPr lang="en-US" altLang="zh-TW" dirty="0"/>
            </a:br>
            <a:r>
              <a:rPr lang="zh-TW" altLang="en-US" dirty="0"/>
              <a:t>其中 </a:t>
            </a:r>
            <a:r>
              <a:rPr lang="en-US" altLang="zh-TW" b="1" dirty="0"/>
              <a:t>   </a:t>
            </a:r>
            <a:r>
              <a:rPr lang="zh-TW" altLang="en-US" dirty="0"/>
              <a:t>為垂直於 </a:t>
            </a:r>
            <a:r>
              <a:rPr lang="en-US" altLang="zh-TW" b="1" dirty="0"/>
              <a:t>r </a:t>
            </a:r>
            <a:r>
              <a:rPr lang="zh-TW" altLang="en-US" dirty="0"/>
              <a:t>及</a:t>
            </a:r>
            <a:r>
              <a:rPr lang="zh-TW" altLang="en-US" b="1" dirty="0"/>
              <a:t> </a:t>
            </a:r>
            <a:r>
              <a:rPr lang="en-US" altLang="zh-TW" b="1" dirty="0"/>
              <a:t>F </a:t>
            </a:r>
            <a:r>
              <a:rPr lang="zh-TW" altLang="en-US" dirty="0"/>
              <a:t>所在平面的單位向量。其方向由右手定則決定。</a:t>
            </a:r>
          </a:p>
        </p:txBody>
      </p:sp>
      <p:sp>
        <p:nvSpPr>
          <p:cNvPr id="4" name="頁尾版面配置區 3">
            <a:extLst>
              <a:ext uri="{FF2B5EF4-FFF2-40B4-BE49-F238E27FC236}">
                <a16:creationId xmlns:a16="http://schemas.microsoft.com/office/drawing/2014/main" id="{9216D0DA-5078-49B2-9FCF-94585171C6D6}"/>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765813A8-B25C-483A-B74E-88830E11B04C}"/>
              </a:ext>
            </a:extLst>
          </p:cNvPr>
          <p:cNvSpPr>
            <a:spLocks noGrp="1"/>
          </p:cNvSpPr>
          <p:nvPr>
            <p:ph type="sldNum" sz="quarter" idx="12"/>
          </p:nvPr>
        </p:nvSpPr>
        <p:spPr/>
        <p:txBody>
          <a:bodyPr/>
          <a:lstStyle/>
          <a:p>
            <a:fld id="{FFF700D2-071F-440E-A3FF-180D34BA4EC8}" type="slidenum">
              <a:rPr lang="en-GB" smtClean="0"/>
              <a:t>6</a:t>
            </a:fld>
            <a:endParaRPr lang="en-GB"/>
          </a:p>
        </p:txBody>
      </p:sp>
      <p:graphicFrame>
        <p:nvGraphicFramePr>
          <p:cNvPr id="6" name="物件 5">
            <a:extLst>
              <a:ext uri="{FF2B5EF4-FFF2-40B4-BE49-F238E27FC236}">
                <a16:creationId xmlns:a16="http://schemas.microsoft.com/office/drawing/2014/main" id="{3507723C-7F17-453F-B9C8-6C82B5BE78DF}"/>
              </a:ext>
            </a:extLst>
          </p:cNvPr>
          <p:cNvGraphicFramePr>
            <a:graphicFrameLocks noChangeAspect="1"/>
          </p:cNvGraphicFramePr>
          <p:nvPr>
            <p:extLst>
              <p:ext uri="{D42A27DB-BD31-4B8C-83A1-F6EECF244321}">
                <p14:modId xmlns:p14="http://schemas.microsoft.com/office/powerpoint/2010/main" val="485068366"/>
              </p:ext>
            </p:extLst>
          </p:nvPr>
        </p:nvGraphicFramePr>
        <p:xfrm>
          <a:off x="890662" y="2232670"/>
          <a:ext cx="2889250" cy="476250"/>
        </p:xfrm>
        <a:graphic>
          <a:graphicData uri="http://schemas.openxmlformats.org/presentationml/2006/ole">
            <mc:AlternateContent xmlns:mc="http://schemas.openxmlformats.org/markup-compatibility/2006">
              <mc:Choice xmlns:v="urn:schemas-microsoft-com:vml" Requires="v">
                <p:oleObj spid="_x0000_s1201" name="Equation" r:id="rId3" imgW="1155600" imgH="190440" progId="Equation.DSMT4">
                  <p:embed/>
                </p:oleObj>
              </mc:Choice>
              <mc:Fallback>
                <p:oleObj name="Equation" r:id="rId3" imgW="1155600" imgH="190440" progId="Equation.DSMT4">
                  <p:embed/>
                  <p:pic>
                    <p:nvPicPr>
                      <p:cNvPr id="0" name=""/>
                      <p:cNvPicPr/>
                      <p:nvPr/>
                    </p:nvPicPr>
                    <p:blipFill>
                      <a:blip r:embed="rId4"/>
                      <a:stretch>
                        <a:fillRect/>
                      </a:stretch>
                    </p:blipFill>
                    <p:spPr>
                      <a:xfrm>
                        <a:off x="890662" y="2232670"/>
                        <a:ext cx="2889250" cy="476250"/>
                      </a:xfrm>
                      <a:prstGeom prst="rect">
                        <a:avLst/>
                      </a:prstGeom>
                    </p:spPr>
                  </p:pic>
                </p:oleObj>
              </mc:Fallback>
            </mc:AlternateContent>
          </a:graphicData>
        </a:graphic>
      </p:graphicFrame>
      <p:graphicFrame>
        <p:nvGraphicFramePr>
          <p:cNvPr id="7" name="物件 6">
            <a:extLst>
              <a:ext uri="{FF2B5EF4-FFF2-40B4-BE49-F238E27FC236}">
                <a16:creationId xmlns:a16="http://schemas.microsoft.com/office/drawing/2014/main" id="{96297510-28B9-4342-BDA2-E8831783E438}"/>
              </a:ext>
            </a:extLst>
          </p:cNvPr>
          <p:cNvGraphicFramePr>
            <a:graphicFrameLocks noChangeAspect="1"/>
          </p:cNvGraphicFramePr>
          <p:nvPr>
            <p:extLst>
              <p:ext uri="{D42A27DB-BD31-4B8C-83A1-F6EECF244321}">
                <p14:modId xmlns:p14="http://schemas.microsoft.com/office/powerpoint/2010/main" val="2814674001"/>
              </p:ext>
            </p:extLst>
          </p:nvPr>
        </p:nvGraphicFramePr>
        <p:xfrm>
          <a:off x="1619672" y="4208636"/>
          <a:ext cx="317500" cy="444500"/>
        </p:xfrm>
        <a:graphic>
          <a:graphicData uri="http://schemas.openxmlformats.org/presentationml/2006/ole">
            <mc:AlternateContent xmlns:mc="http://schemas.openxmlformats.org/markup-compatibility/2006">
              <mc:Choice xmlns:v="urn:schemas-microsoft-com:vml" Requires="v">
                <p:oleObj spid="_x0000_s1202" name="Equation" r:id="rId5" imgW="126720" imgH="177480" progId="Equation.DSMT4">
                  <p:embed/>
                </p:oleObj>
              </mc:Choice>
              <mc:Fallback>
                <p:oleObj name="Equation" r:id="rId5" imgW="126720" imgH="177480" progId="Equation.DSMT4">
                  <p:embed/>
                  <p:pic>
                    <p:nvPicPr>
                      <p:cNvPr id="6" name="物件 5">
                        <a:extLst>
                          <a:ext uri="{FF2B5EF4-FFF2-40B4-BE49-F238E27FC236}">
                            <a16:creationId xmlns:a16="http://schemas.microsoft.com/office/drawing/2014/main" id="{3507723C-7F17-453F-B9C8-6C82B5BE78DF}"/>
                          </a:ext>
                        </a:extLst>
                      </p:cNvPr>
                      <p:cNvPicPr/>
                      <p:nvPr/>
                    </p:nvPicPr>
                    <p:blipFill>
                      <a:blip r:embed="rId6"/>
                      <a:stretch>
                        <a:fillRect/>
                      </a:stretch>
                    </p:blipFill>
                    <p:spPr>
                      <a:xfrm>
                        <a:off x="1619672" y="4208636"/>
                        <a:ext cx="317500" cy="444500"/>
                      </a:xfrm>
                      <a:prstGeom prst="rect">
                        <a:avLst/>
                      </a:prstGeom>
                    </p:spPr>
                  </p:pic>
                </p:oleObj>
              </mc:Fallback>
            </mc:AlternateContent>
          </a:graphicData>
        </a:graphic>
      </p:graphicFrame>
      <p:pic>
        <p:nvPicPr>
          <p:cNvPr id="8" name="圖片 7">
            <a:extLst>
              <a:ext uri="{FF2B5EF4-FFF2-40B4-BE49-F238E27FC236}">
                <a16:creationId xmlns:a16="http://schemas.microsoft.com/office/drawing/2014/main" id="{489F8B21-0921-4105-BA6A-91825F0056B8}"/>
              </a:ext>
            </a:extLst>
          </p:cNvPr>
          <p:cNvPicPr>
            <a:picLocks noChangeAspect="1"/>
          </p:cNvPicPr>
          <p:nvPr/>
        </p:nvPicPr>
        <p:blipFill>
          <a:blip r:embed="rId7"/>
          <a:stretch>
            <a:fillRect/>
          </a:stretch>
        </p:blipFill>
        <p:spPr>
          <a:xfrm>
            <a:off x="2335287" y="3390795"/>
            <a:ext cx="6160770" cy="420053"/>
          </a:xfrm>
          <a:prstGeom prst="rect">
            <a:avLst/>
          </a:prstGeom>
        </p:spPr>
      </p:pic>
    </p:spTree>
    <p:extLst>
      <p:ext uri="{BB962C8B-B14F-4D97-AF65-F5344CB8AC3E}">
        <p14:creationId xmlns:p14="http://schemas.microsoft.com/office/powerpoint/2010/main" val="746053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3BF51-8B51-40D7-8BDD-D43EC92FEE92}"/>
              </a:ext>
            </a:extLst>
          </p:cNvPr>
          <p:cNvSpPr>
            <a:spLocks noGrp="1"/>
          </p:cNvSpPr>
          <p:nvPr>
            <p:ph type="title"/>
          </p:nvPr>
        </p:nvSpPr>
        <p:spPr/>
        <p:txBody>
          <a:bodyPr/>
          <a:lstStyle/>
          <a:p>
            <a:r>
              <a:rPr lang="en-US" altLang="zh-TW" dirty="0"/>
              <a:t>12.1 </a:t>
            </a:r>
            <a:r>
              <a:rPr lang="zh-TW" altLang="en-US" dirty="0"/>
              <a:t>力矩向量</a:t>
            </a:r>
          </a:p>
        </p:txBody>
      </p:sp>
      <p:pic>
        <p:nvPicPr>
          <p:cNvPr id="6" name="內容版面配置區 5">
            <a:extLst>
              <a:ext uri="{FF2B5EF4-FFF2-40B4-BE49-F238E27FC236}">
                <a16:creationId xmlns:a16="http://schemas.microsoft.com/office/drawing/2014/main" id="{3AEECE83-3FAA-464E-9957-FD1398921B8D}"/>
              </a:ext>
            </a:extLst>
          </p:cNvPr>
          <p:cNvPicPr>
            <a:picLocks noGrp="1" noChangeAspect="1"/>
          </p:cNvPicPr>
          <p:nvPr>
            <p:ph idx="1"/>
          </p:nvPr>
        </p:nvPicPr>
        <p:blipFill>
          <a:blip r:embed="rId2"/>
          <a:stretch>
            <a:fillRect/>
          </a:stretch>
        </p:blipFill>
        <p:spPr>
          <a:xfrm>
            <a:off x="2051720" y="1484784"/>
            <a:ext cx="4693920" cy="4274820"/>
          </a:xfrm>
          <a:prstGeom prst="rect">
            <a:avLst/>
          </a:prstGeom>
        </p:spPr>
      </p:pic>
      <p:sp>
        <p:nvSpPr>
          <p:cNvPr id="4" name="頁尾版面配置區 3">
            <a:extLst>
              <a:ext uri="{FF2B5EF4-FFF2-40B4-BE49-F238E27FC236}">
                <a16:creationId xmlns:a16="http://schemas.microsoft.com/office/drawing/2014/main" id="{62E9A03A-835B-425E-AAFB-BEEFD602411D}"/>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11427A0F-7D50-4B60-8B1F-187BE2816A4E}"/>
              </a:ext>
            </a:extLst>
          </p:cNvPr>
          <p:cNvSpPr>
            <a:spLocks noGrp="1"/>
          </p:cNvSpPr>
          <p:nvPr>
            <p:ph type="sldNum" sz="quarter" idx="12"/>
          </p:nvPr>
        </p:nvSpPr>
        <p:spPr/>
        <p:txBody>
          <a:bodyPr/>
          <a:lstStyle/>
          <a:p>
            <a:fld id="{FFF700D2-071F-440E-A3FF-180D34BA4EC8}" type="slidenum">
              <a:rPr lang="en-GB" smtClean="0"/>
              <a:t>7</a:t>
            </a:fld>
            <a:endParaRPr lang="en-GB"/>
          </a:p>
        </p:txBody>
      </p:sp>
    </p:spTree>
    <p:extLst>
      <p:ext uri="{BB962C8B-B14F-4D97-AF65-F5344CB8AC3E}">
        <p14:creationId xmlns:p14="http://schemas.microsoft.com/office/powerpoint/2010/main" val="1901891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54ADCA1-9780-4DF4-9FAB-022D86973506}"/>
              </a:ext>
            </a:extLst>
          </p:cNvPr>
          <p:cNvSpPr>
            <a:spLocks noGrp="1"/>
          </p:cNvSpPr>
          <p:nvPr>
            <p:ph type="title"/>
          </p:nvPr>
        </p:nvSpPr>
        <p:spPr/>
        <p:txBody>
          <a:bodyPr/>
          <a:lstStyle/>
          <a:p>
            <a:r>
              <a:rPr lang="zh-TW" altLang="en-US" dirty="0"/>
              <a:t>練習題</a:t>
            </a:r>
            <a:r>
              <a:rPr lang="en-US" altLang="zh-TW" dirty="0"/>
              <a:t>1</a:t>
            </a:r>
            <a:endParaRPr lang="zh-TW" altLang="en-US" dirty="0"/>
          </a:p>
        </p:txBody>
      </p:sp>
      <p:sp>
        <p:nvSpPr>
          <p:cNvPr id="7" name="文字版面配置區 6">
            <a:extLst>
              <a:ext uri="{FF2B5EF4-FFF2-40B4-BE49-F238E27FC236}">
                <a16:creationId xmlns:a16="http://schemas.microsoft.com/office/drawing/2014/main" id="{1E48DF08-B3B0-44D1-913D-DD0EB1C21145}"/>
              </a:ext>
            </a:extLst>
          </p:cNvPr>
          <p:cNvSpPr>
            <a:spLocks noGrp="1"/>
          </p:cNvSpPr>
          <p:nvPr>
            <p:ph type="body" idx="1"/>
          </p:nvPr>
        </p:nvSpPr>
        <p:spPr/>
        <p:txBody>
          <a:bodyPr/>
          <a:lstStyle/>
          <a:p>
            <a:r>
              <a:rPr lang="zh-TW" altLang="en-US" dirty="0"/>
              <a:t>一力 </a:t>
            </a:r>
            <a:r>
              <a:rPr lang="en-US" altLang="zh-TW" b="1" dirty="0"/>
              <a:t>F</a:t>
            </a:r>
            <a:r>
              <a:rPr lang="en-US" altLang="zh-TW" dirty="0"/>
              <a:t> = </a:t>
            </a:r>
            <a:r>
              <a:rPr lang="en-US" altLang="zh-TW" dirty="0" err="1"/>
              <a:t>2</a:t>
            </a:r>
            <a:r>
              <a:rPr lang="en-US" altLang="zh-TW" b="1" dirty="0" err="1"/>
              <a:t>i</a:t>
            </a:r>
            <a:r>
              <a:rPr lang="en-US" altLang="zh-TW" dirty="0"/>
              <a:t> + </a:t>
            </a:r>
            <a:r>
              <a:rPr lang="en-US" altLang="zh-TW" dirty="0" err="1"/>
              <a:t>3</a:t>
            </a:r>
            <a:r>
              <a:rPr lang="en-US" altLang="zh-TW" b="1" dirty="0" err="1"/>
              <a:t>j</a:t>
            </a:r>
            <a:r>
              <a:rPr lang="en-US" altLang="zh-TW" dirty="0"/>
              <a:t> N </a:t>
            </a:r>
            <a:r>
              <a:rPr lang="zh-TW" altLang="en-US" dirty="0"/>
              <a:t>作用在點 </a:t>
            </a:r>
            <a:r>
              <a:rPr lang="en-US" altLang="zh-TW" b="1" dirty="0"/>
              <a:t>r</a:t>
            </a:r>
            <a:r>
              <a:rPr lang="en-US" altLang="zh-TW" dirty="0"/>
              <a:t> = −</a:t>
            </a:r>
            <a:r>
              <a:rPr lang="en-US" altLang="zh-TW" b="1" dirty="0" err="1"/>
              <a:t>i</a:t>
            </a:r>
            <a:r>
              <a:rPr lang="en-US" altLang="zh-TW" dirty="0"/>
              <a:t> + </a:t>
            </a:r>
            <a:r>
              <a:rPr lang="en-US" altLang="zh-TW" dirty="0" err="1"/>
              <a:t>5</a:t>
            </a:r>
            <a:r>
              <a:rPr lang="en-US" altLang="zh-TW" b="1" dirty="0" err="1"/>
              <a:t>k</a:t>
            </a:r>
            <a:r>
              <a:rPr lang="en-US" altLang="zh-TW" dirty="0"/>
              <a:t> m</a:t>
            </a:r>
            <a:r>
              <a:rPr lang="zh-TW" altLang="en-US" dirty="0"/>
              <a:t>。計算相對於原點的力矩。</a:t>
            </a:r>
          </a:p>
          <a:p>
            <a:endParaRPr lang="zh-TW" altLang="en-US" dirty="0"/>
          </a:p>
        </p:txBody>
      </p:sp>
      <p:sp>
        <p:nvSpPr>
          <p:cNvPr id="4" name="頁尾版面配置區 3">
            <a:extLst>
              <a:ext uri="{FF2B5EF4-FFF2-40B4-BE49-F238E27FC236}">
                <a16:creationId xmlns:a16="http://schemas.microsoft.com/office/drawing/2014/main" id="{EF48DA97-4366-4E42-B994-51AA1F3B45EA}"/>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D483CF80-04D9-49A0-86B0-7D60FB2851D8}"/>
              </a:ext>
            </a:extLst>
          </p:cNvPr>
          <p:cNvSpPr>
            <a:spLocks noGrp="1"/>
          </p:cNvSpPr>
          <p:nvPr>
            <p:ph type="sldNum" sz="quarter" idx="12"/>
          </p:nvPr>
        </p:nvSpPr>
        <p:spPr/>
        <p:txBody>
          <a:bodyPr/>
          <a:lstStyle/>
          <a:p>
            <a:fld id="{FFF700D2-071F-440E-A3FF-180D34BA4EC8}" type="slidenum">
              <a:rPr lang="en-GB" smtClean="0"/>
              <a:t>8</a:t>
            </a:fld>
            <a:endParaRPr lang="en-GB"/>
          </a:p>
        </p:txBody>
      </p:sp>
    </p:spTree>
    <p:extLst>
      <p:ext uri="{BB962C8B-B14F-4D97-AF65-F5344CB8AC3E}">
        <p14:creationId xmlns:p14="http://schemas.microsoft.com/office/powerpoint/2010/main" val="420280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AE62EC-0FE0-47FA-8FBA-5AD91C25647E}"/>
              </a:ext>
            </a:extLst>
          </p:cNvPr>
          <p:cNvSpPr>
            <a:spLocks noGrp="1"/>
          </p:cNvSpPr>
          <p:nvPr>
            <p:ph type="title"/>
          </p:nvPr>
        </p:nvSpPr>
        <p:spPr/>
        <p:txBody>
          <a:bodyPr/>
          <a:lstStyle/>
          <a:p>
            <a:r>
              <a:rPr lang="en-US" altLang="zh-TW" dirty="0"/>
              <a:t>12.2 </a:t>
            </a:r>
            <a:r>
              <a:rPr lang="zh-TW" altLang="en-US" dirty="0"/>
              <a:t>角動量</a:t>
            </a:r>
          </a:p>
        </p:txBody>
      </p:sp>
      <p:sp>
        <p:nvSpPr>
          <p:cNvPr id="3" name="內容版面配置區 2">
            <a:extLst>
              <a:ext uri="{FF2B5EF4-FFF2-40B4-BE49-F238E27FC236}">
                <a16:creationId xmlns:a16="http://schemas.microsoft.com/office/drawing/2014/main" id="{6376F652-31BB-4863-A6D2-D37C8662CFAD}"/>
              </a:ext>
            </a:extLst>
          </p:cNvPr>
          <p:cNvSpPr>
            <a:spLocks noGrp="1"/>
          </p:cNvSpPr>
          <p:nvPr>
            <p:ph idx="1"/>
          </p:nvPr>
        </p:nvSpPr>
        <p:spPr/>
        <p:txBody>
          <a:bodyPr/>
          <a:lstStyle/>
          <a:p>
            <a:r>
              <a:rPr lang="zh-TW" altLang="en-US" dirty="0"/>
              <a:t>考慮一個單一質點，其動量為 </a:t>
            </a:r>
            <a:r>
              <a:rPr lang="en-US" altLang="zh-TW" b="1" dirty="0"/>
              <a:t>p </a:t>
            </a:r>
            <a:r>
              <a:rPr lang="zh-TW" altLang="en-US" dirty="0"/>
              <a:t>相對於原點於</a:t>
            </a:r>
            <a:r>
              <a:rPr lang="zh-TW" altLang="en-US" b="1" dirty="0"/>
              <a:t> </a:t>
            </a:r>
            <a:r>
              <a:rPr lang="en-US" altLang="zh-TW" b="1" dirty="0"/>
              <a:t>r </a:t>
            </a:r>
            <a:r>
              <a:rPr lang="zh-TW" altLang="en-US" dirty="0"/>
              <a:t>的位置。如圖 </a:t>
            </a:r>
            <a:r>
              <a:rPr lang="en-US" altLang="zh-TW" dirty="0"/>
              <a:t>12.2 </a:t>
            </a:r>
            <a:r>
              <a:rPr lang="zh-TW" altLang="en-US" dirty="0"/>
              <a:t>所示，其</a:t>
            </a:r>
            <a:r>
              <a:rPr lang="zh-TW" altLang="en-US" b="1" dirty="0">
                <a:solidFill>
                  <a:srgbClr val="C00000"/>
                </a:solidFill>
              </a:rPr>
              <a:t>角動量</a:t>
            </a:r>
            <a:r>
              <a:rPr lang="en-US" altLang="zh-TW" dirty="0"/>
              <a:t>(angular momentum)</a:t>
            </a:r>
            <a:r>
              <a:rPr lang="zh-TW" altLang="en-US" dirty="0"/>
              <a:t> </a:t>
            </a:r>
            <a:r>
              <a:rPr lang="en-US" altLang="zh-TW" i="1" dirty="0"/>
              <a:t>ℓ </a:t>
            </a:r>
            <a:r>
              <a:rPr lang="zh-TW" altLang="en-US" dirty="0"/>
              <a:t>定義如下：</a:t>
            </a:r>
            <a:endParaRPr lang="en-US" altLang="zh-TW" dirty="0"/>
          </a:p>
          <a:p>
            <a:pPr>
              <a:buFont typeface="Wingdings 3" pitchFamily="18" charset="2"/>
              <a:buNone/>
            </a:pPr>
            <a:br>
              <a:rPr lang="en-US" altLang="zh-TW" dirty="0"/>
            </a:br>
            <a:br>
              <a:rPr lang="en-US" altLang="zh-TW" dirty="0"/>
            </a:br>
            <a:r>
              <a:rPr lang="zh-TW" altLang="en-US" dirty="0"/>
              <a:t>角動量為相對於位置向量 </a:t>
            </a:r>
            <a:r>
              <a:rPr lang="en-US" altLang="zh-TW" b="1" dirty="0"/>
              <a:t>r </a:t>
            </a:r>
            <a:r>
              <a:rPr lang="zh-TW" altLang="en-US" dirty="0"/>
              <a:t>的原點的量值。</a:t>
            </a:r>
          </a:p>
          <a:p>
            <a:endParaRPr lang="zh-TW" altLang="en-US" dirty="0"/>
          </a:p>
        </p:txBody>
      </p:sp>
      <p:sp>
        <p:nvSpPr>
          <p:cNvPr id="4" name="頁尾版面配置區 3">
            <a:extLst>
              <a:ext uri="{FF2B5EF4-FFF2-40B4-BE49-F238E27FC236}">
                <a16:creationId xmlns:a16="http://schemas.microsoft.com/office/drawing/2014/main" id="{3326CA6D-B75B-4FAA-AD13-CDAF8879423D}"/>
              </a:ext>
            </a:extLst>
          </p:cNvPr>
          <p:cNvSpPr>
            <a:spLocks noGrp="1"/>
          </p:cNvSpPr>
          <p:nvPr>
            <p:ph type="ftr" sz="quarter" idx="11"/>
          </p:nvPr>
        </p:nvSpPr>
        <p:spPr/>
        <p:txBody>
          <a:bodyPr/>
          <a:lstStyle/>
          <a:p>
            <a:r>
              <a:rPr lang="zh-TW" altLang="en-US"/>
              <a:t>第</a:t>
            </a:r>
            <a:r>
              <a:rPr lang="en-US" altLang="zh-TW"/>
              <a:t>12</a:t>
            </a:r>
            <a:r>
              <a:rPr lang="zh-TW" altLang="en-US"/>
              <a:t>章  角動量與靜力平衡</a:t>
            </a:r>
            <a:endParaRPr lang="en-GB"/>
          </a:p>
        </p:txBody>
      </p:sp>
      <p:sp>
        <p:nvSpPr>
          <p:cNvPr id="5" name="投影片編號版面配置區 4">
            <a:extLst>
              <a:ext uri="{FF2B5EF4-FFF2-40B4-BE49-F238E27FC236}">
                <a16:creationId xmlns:a16="http://schemas.microsoft.com/office/drawing/2014/main" id="{85426A42-01A3-4461-A8B1-4D4CF201A16C}"/>
              </a:ext>
            </a:extLst>
          </p:cNvPr>
          <p:cNvSpPr>
            <a:spLocks noGrp="1"/>
          </p:cNvSpPr>
          <p:nvPr>
            <p:ph type="sldNum" sz="quarter" idx="12"/>
          </p:nvPr>
        </p:nvSpPr>
        <p:spPr/>
        <p:txBody>
          <a:bodyPr/>
          <a:lstStyle/>
          <a:p>
            <a:fld id="{FFF700D2-071F-440E-A3FF-180D34BA4EC8}" type="slidenum">
              <a:rPr lang="en-GB" smtClean="0"/>
              <a:t>9</a:t>
            </a:fld>
            <a:endParaRPr lang="en-GB"/>
          </a:p>
        </p:txBody>
      </p:sp>
      <p:pic>
        <p:nvPicPr>
          <p:cNvPr id="6" name="圖片 5">
            <a:extLst>
              <a:ext uri="{FF2B5EF4-FFF2-40B4-BE49-F238E27FC236}">
                <a16:creationId xmlns:a16="http://schemas.microsoft.com/office/drawing/2014/main" id="{E74BC21B-F328-4AAB-84D4-6B8116990EBE}"/>
              </a:ext>
            </a:extLst>
          </p:cNvPr>
          <p:cNvPicPr>
            <a:picLocks noChangeAspect="1"/>
          </p:cNvPicPr>
          <p:nvPr/>
        </p:nvPicPr>
        <p:blipFill>
          <a:blip r:embed="rId2"/>
          <a:stretch>
            <a:fillRect/>
          </a:stretch>
        </p:blipFill>
        <p:spPr>
          <a:xfrm>
            <a:off x="899592" y="2928938"/>
            <a:ext cx="7180898" cy="500062"/>
          </a:xfrm>
          <a:prstGeom prst="rect">
            <a:avLst/>
          </a:prstGeom>
        </p:spPr>
      </p:pic>
    </p:spTree>
    <p:extLst>
      <p:ext uri="{BB962C8B-B14F-4D97-AF65-F5344CB8AC3E}">
        <p14:creationId xmlns:p14="http://schemas.microsoft.com/office/powerpoint/2010/main" val="163471560"/>
      </p:ext>
    </p:extLst>
  </p:cSld>
  <p:clrMapOvr>
    <a:masterClrMapping/>
  </p:clrMapOvr>
</p:sld>
</file>

<file path=ppt/theme/theme1.xml><?xml version="1.0" encoding="utf-8"?>
<a:theme xmlns:a="http://schemas.openxmlformats.org/drawingml/2006/main" name="PHYS">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HYS.potx" id="{98E04493-CB15-4BD8-BACC-575DD2A1C759}" vid="{E35F2D3A-49ED-4280-A7AD-151964FEB1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607</TotalTime>
  <Words>3122</Words>
  <Application>Microsoft Office PowerPoint</Application>
  <PresentationFormat>如螢幕大小 (4:3)</PresentationFormat>
  <Paragraphs>242</Paragraphs>
  <Slides>48</Slides>
  <Notes>1</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48</vt:i4>
      </vt:variant>
    </vt:vector>
  </HeadingPairs>
  <TitlesOfParts>
    <vt:vector size="57" baseType="lpstr">
      <vt:lpstr>新細明體</vt:lpstr>
      <vt:lpstr>標楷體</vt:lpstr>
      <vt:lpstr>Arial</vt:lpstr>
      <vt:lpstr>Calibri</vt:lpstr>
      <vt:lpstr>Times New Roman</vt:lpstr>
      <vt:lpstr>Wingdings</vt:lpstr>
      <vt:lpstr>Wingdings 3</vt:lpstr>
      <vt:lpstr>PHYS</vt:lpstr>
      <vt:lpstr>Equation</vt:lpstr>
      <vt:lpstr>PowerPoint 簡報</vt:lpstr>
      <vt:lpstr>普通物理學(第三版) 原著：Harris Benson</vt:lpstr>
      <vt:lpstr>第 12 章 角動量與靜力平衡</vt:lpstr>
      <vt:lpstr>本章要點</vt:lpstr>
      <vt:lpstr>本章內容</vt:lpstr>
      <vt:lpstr>12.1 力矩向量</vt:lpstr>
      <vt:lpstr>12.1 力矩向量</vt:lpstr>
      <vt:lpstr>練習題1</vt:lpstr>
      <vt:lpstr>12.2 角動量</vt:lpstr>
      <vt:lpstr>12.2 角動量</vt:lpstr>
      <vt:lpstr>12.2</vt:lpstr>
      <vt:lpstr>12.2 角動量</vt:lpstr>
      <vt:lpstr>12.2 角動量</vt:lpstr>
      <vt:lpstr>例題 12.1</vt:lpstr>
      <vt:lpstr>12.2 角動量</vt:lpstr>
      <vt:lpstr>12.2</vt:lpstr>
      <vt:lpstr>12.2 角動量</vt:lpstr>
      <vt:lpstr>12.2 角動量</vt:lpstr>
      <vt:lpstr>12.2 角動量</vt:lpstr>
      <vt:lpstr>12.2 角動量</vt:lpstr>
      <vt:lpstr>例題 12.2</vt:lpstr>
      <vt:lpstr>12.3 轉動動力學</vt:lpstr>
      <vt:lpstr>12.3 轉動動力學</vt:lpstr>
      <vt:lpstr>12.3 轉動動力學</vt:lpstr>
      <vt:lpstr>12.3 轉動動力學</vt:lpstr>
      <vt:lpstr>12.3 轉動動力學</vt:lpstr>
      <vt:lpstr>12.3 轉動動力學</vt:lpstr>
      <vt:lpstr>例題 12.3</vt:lpstr>
      <vt:lpstr>12.4 角動量守恆</vt:lpstr>
      <vt:lpstr>12.4 角動量守恆</vt:lpstr>
      <vt:lpstr>例題 12.4</vt:lpstr>
      <vt:lpstr>例題 12.5</vt:lpstr>
      <vt:lpstr>例題 12.6</vt:lpstr>
      <vt:lpstr>PowerPoint 簡報</vt:lpstr>
      <vt:lpstr>12.5 靜力平衡的條件</vt:lpstr>
      <vt:lpstr>12.5 靜力平衡的條件</vt:lpstr>
      <vt:lpstr>12.5 靜力平衡的條件</vt:lpstr>
      <vt:lpstr>12.5 靜力平衡的條件</vt:lpstr>
      <vt:lpstr>12.5 靜力平衡的條件</vt:lpstr>
      <vt:lpstr>12.6 重心</vt:lpstr>
      <vt:lpstr>12.6 重心</vt:lpstr>
      <vt:lpstr>12.6 重心</vt:lpstr>
      <vt:lpstr>12.6 重心</vt:lpstr>
      <vt:lpstr>12.6 重心</vt:lpstr>
      <vt:lpstr>12.6 重心</vt:lpstr>
      <vt:lpstr>12.6 重心</vt:lpstr>
      <vt:lpstr>例題 12.7</vt:lpstr>
      <vt:lpstr>例題 12.8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OYA-T08</dc:creator>
  <cp:lastModifiedBy>Fenny Lee</cp:lastModifiedBy>
  <cp:revision>142</cp:revision>
  <dcterms:created xsi:type="dcterms:W3CDTF">2017-08-22T06:53:40Z</dcterms:created>
  <dcterms:modified xsi:type="dcterms:W3CDTF">2020-06-18T03:19:55Z</dcterms:modified>
</cp:coreProperties>
</file>